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38"/>
  </p:notesMasterIdLst>
  <p:sldIdLst>
    <p:sldId id="256" r:id="rId3"/>
    <p:sldId id="257" r:id="rId4"/>
    <p:sldId id="295" r:id="rId5"/>
    <p:sldId id="259" r:id="rId6"/>
    <p:sldId id="264" r:id="rId7"/>
    <p:sldId id="274" r:id="rId8"/>
    <p:sldId id="273" r:id="rId9"/>
    <p:sldId id="265" r:id="rId10"/>
    <p:sldId id="263" r:id="rId11"/>
    <p:sldId id="266" r:id="rId12"/>
    <p:sldId id="307" r:id="rId13"/>
    <p:sldId id="308" r:id="rId14"/>
    <p:sldId id="309" r:id="rId15"/>
    <p:sldId id="268" r:id="rId16"/>
    <p:sldId id="269" r:id="rId17"/>
    <p:sldId id="272" r:id="rId18"/>
    <p:sldId id="302" r:id="rId19"/>
    <p:sldId id="300" r:id="rId20"/>
    <p:sldId id="305" r:id="rId21"/>
    <p:sldId id="312" r:id="rId22"/>
    <p:sldId id="313" r:id="rId23"/>
    <p:sldId id="314" r:id="rId24"/>
    <p:sldId id="315" r:id="rId25"/>
    <p:sldId id="316" r:id="rId26"/>
    <p:sldId id="297" r:id="rId27"/>
    <p:sldId id="317" r:id="rId28"/>
    <p:sldId id="284" r:id="rId29"/>
    <p:sldId id="286" r:id="rId30"/>
    <p:sldId id="298" r:id="rId31"/>
    <p:sldId id="288" r:id="rId32"/>
    <p:sldId id="299" r:id="rId33"/>
    <p:sldId id="289" r:id="rId34"/>
    <p:sldId id="310" r:id="rId35"/>
    <p:sldId id="311" r:id="rId36"/>
    <p:sldId id="318" r:id="rId37"/>
  </p:sldIdLst>
  <p:sldSz cx="9753600" cy="7315200"/>
  <p:notesSz cx="6858000" cy="9144000"/>
  <p:embeddedFontLst>
    <p:embeddedFont>
      <p:font typeface="Abadi" panose="020B0604020104020204" pitchFamily="34" charset="0"/>
      <p:regular r:id="rId39"/>
    </p:embeddedFont>
    <p:embeddedFont>
      <p:font typeface="Arial Black" panose="020B0A04020102020204" pitchFamily="34" charset="0"/>
      <p:regular r:id="rId40"/>
      <p:bold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Montserrat" panose="00000500000000000000" pitchFamily="50" charset="0"/>
      <p:regular r:id="rId46"/>
      <p:bold r:id="rId47"/>
      <p:italic r:id="rId48"/>
      <p:boldItalic r:id="rId49"/>
    </p:embeddedFont>
    <p:embeddedFont>
      <p:font typeface="Montserrat Light" panose="00000400000000000000" pitchFamily="50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6" roundtripDataSignature="AMtx7miG7W9FTkFe69LAbnXVAGEtgSKwB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67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44DF97E-5349-47F5-BD90-74DAD7FFE8F3}">
  <a:tblStyle styleId="{544DF97E-5349-47F5-BD90-74DAD7FFE8F3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A9CC25D-9D40-4E91-904C-F0C48ED54BD8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159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11.fntdata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customschemas.google.com/relationships/presentationmetadata" Target="metadata"/><Relationship Id="rId8" Type="http://schemas.openxmlformats.org/officeDocument/2006/relationships/slide" Target="slides/slide6.xml"/><Relationship Id="rId51" Type="http://schemas.openxmlformats.org/officeDocument/2006/relationships/font" Target="fonts/font13.fntdata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ombefis\Downloads\COMPTES%20AILOUVAIN\AILouvain-AG-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dirty="0"/>
              <a:t>Évolution des fonds de 2016 à 2023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Fond!$E$1</c:f>
              <c:strCache>
                <c:ptCount val="1"/>
                <c:pt idx="0">
                  <c:v>Plus(moins)-value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Fond!$A$2:$A$9</c:f>
              <c:numCache>
                <c:formatCode>General</c:formatCod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numCache>
            </c:numRef>
          </c:cat>
          <c:val>
            <c:numRef>
              <c:f>Fond!$E$2:$E$9</c:f>
              <c:numCache>
                <c:formatCode>"€"#,##0.00_);[Red]\("€"#,##0.00\)</c:formatCode>
                <c:ptCount val="8"/>
                <c:pt idx="1">
                  <c:v>6723.0299999999988</c:v>
                </c:pt>
                <c:pt idx="2">
                  <c:v>-13588.190000000002</c:v>
                </c:pt>
                <c:pt idx="3">
                  <c:v>26178.850000000006</c:v>
                </c:pt>
                <c:pt idx="4">
                  <c:v>3237.039999999979</c:v>
                </c:pt>
                <c:pt idx="5">
                  <c:v>27348.770000000019</c:v>
                </c:pt>
                <c:pt idx="6">
                  <c:v>-24959.390000000014</c:v>
                </c:pt>
                <c:pt idx="7">
                  <c:v>16565.080000000016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48-F349-A888-C57870884AAB}"/>
            </c:ext>
          </c:extLst>
        </c:ser>
        <c:ser>
          <c:idx val="2"/>
          <c:order val="2"/>
          <c:tx>
            <c:strRef>
              <c:f>Fond!$B$1</c:f>
              <c:strCache>
                <c:ptCount val="1"/>
                <c:pt idx="0">
                  <c:v>Retrait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Fond!$A$2:$A$9</c:f>
              <c:numCache>
                <c:formatCode>General</c:formatCod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numCache>
            </c:numRef>
          </c:cat>
          <c:val>
            <c:numRef>
              <c:f>Fond!$B$2:$B$9</c:f>
              <c:numCache>
                <c:formatCode>"€"#,##0.00_);[Red]\("€"#,##0.00\)</c:formatCode>
                <c:ptCount val="8"/>
                <c:pt idx="1">
                  <c:v>-25000</c:v>
                </c:pt>
                <c:pt idx="5">
                  <c:v>-15000</c:v>
                </c:pt>
                <c:pt idx="7">
                  <c:v>-20000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48-F349-A888-C57870884A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27241712"/>
        <c:axId val="1927006944"/>
      </c:barChart>
      <c:lineChart>
        <c:grouping val="standard"/>
        <c:varyColors val="0"/>
        <c:ser>
          <c:idx val="0"/>
          <c:order val="0"/>
          <c:tx>
            <c:strRef>
              <c:f>Fond!$D$1</c:f>
              <c:strCache>
                <c:ptCount val="1"/>
                <c:pt idx="0">
                  <c:v>Valeur marché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Fond!$A$2:$A$9</c:f>
              <c:numCache>
                <c:formatCode>General</c:formatCod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numCache>
            </c:numRef>
          </c:cat>
          <c:val>
            <c:numRef>
              <c:f>Fond!$D$2:$D$9</c:f>
              <c:numCache>
                <c:formatCode>"€"#,##0.00_);[Red]\("€"#,##0.00\)</c:formatCode>
                <c:ptCount val="8"/>
                <c:pt idx="0">
                  <c:v>256958.63</c:v>
                </c:pt>
                <c:pt idx="1">
                  <c:v>238681.66</c:v>
                </c:pt>
                <c:pt idx="2">
                  <c:v>225093.47</c:v>
                </c:pt>
                <c:pt idx="3">
                  <c:v>251272.32000000001</c:v>
                </c:pt>
                <c:pt idx="4">
                  <c:v>254509.36</c:v>
                </c:pt>
                <c:pt idx="5">
                  <c:v>266858.13</c:v>
                </c:pt>
                <c:pt idx="6">
                  <c:v>241898.74</c:v>
                </c:pt>
                <c:pt idx="7">
                  <c:v>238463.82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A48-F349-A888-C57870884A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3052464"/>
        <c:axId val="1923059520"/>
      </c:lineChart>
      <c:catAx>
        <c:axId val="1923052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23059520"/>
        <c:crosses val="autoZero"/>
        <c:auto val="1"/>
        <c:lblAlgn val="ctr"/>
        <c:lblOffset val="100"/>
        <c:noMultiLvlLbl val="0"/>
      </c:catAx>
      <c:valAx>
        <c:axId val="1923059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\k&quot;€&quot;_);[Red]\(#,##0\ \k&quot;€&quot;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23052464"/>
        <c:crosses val="autoZero"/>
        <c:crossBetween val="between"/>
        <c:dispUnits>
          <c:builtInUnit val="thousands"/>
        </c:dispUnits>
      </c:valAx>
      <c:valAx>
        <c:axId val="1927006944"/>
        <c:scaling>
          <c:orientation val="minMax"/>
        </c:scaling>
        <c:delete val="0"/>
        <c:axPos val="r"/>
        <c:numFmt formatCode="#,##0\ \k&quot;€&quot;_);[Red]\(#,##0\ \k&quot;€&quot;\)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27241712"/>
        <c:crosses val="max"/>
        <c:crossBetween val="between"/>
        <c:dispUnits>
          <c:builtInUnit val="thousands"/>
        </c:dispUnits>
      </c:valAx>
      <c:catAx>
        <c:axId val="19272417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2700694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9" name="Google Shape;30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" name="Google Shape;262;p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dirty="0"/>
              <a:t>Résultats au 23 avril 2022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dirty="0"/>
              <a:t>72,219 euros de rentrées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dirty="0"/>
              <a:t>Rajouter que rappel envoyé avec le Polytech </a:t>
            </a:r>
            <a:r>
              <a:rPr lang="fr-FR" dirty="0" err="1"/>
              <a:t>Lv</a:t>
            </a:r>
            <a:r>
              <a:rPr lang="fr-FR" dirty="0"/>
              <a:t> juste arrivé dans les boites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63" name="Google Shape;263;p6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fr-F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6" name="Google Shape;276;p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7" name="Google Shape;277;p6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fr-F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7" name="Google Shape;287;p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8" name="Google Shape;288;p6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fr-F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9" name="Google Shape;329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A supprimer si suivant ok</a:t>
            </a:r>
            <a:endParaRPr/>
          </a:p>
        </p:txBody>
      </p:sp>
      <p:sp>
        <p:nvSpPr>
          <p:cNvPr id="330" name="Google Shape;330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4" name="Google Shape;364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6" name="Google Shape;396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6" name="Google Shape;406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… grâce à un programme d’activités  alléchant et créatif … et un </a:t>
            </a:r>
            <a:r>
              <a:rPr lang="fr-FR" sz="2000" b="1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FOCUS </a:t>
            </a:r>
            <a:r>
              <a:rPr lang="fr-FR" sz="2000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sur la célébration des </a:t>
            </a:r>
            <a:r>
              <a:rPr lang="fr-FR" sz="2000" b="1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150 ans de notre association </a:t>
            </a:r>
            <a:r>
              <a:rPr lang="fr-FR" sz="2000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et sur le </a:t>
            </a:r>
            <a:r>
              <a:rPr lang="fr-FR" sz="2000" b="1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rôle sociétal de l’Ingénieur.e dans la transition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rial"/>
              <a:buNone/>
            </a:pPr>
            <a:r>
              <a:rPr lang="fr-FR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rial"/>
              <a:buNone/>
            </a:pPr>
            <a:r>
              <a:rPr lang="fr-FR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50 ans : 1 après-midi et 3 soirées aux formats et publics variés: Expo *Séance Académique, Concerts 100%Alumni, Gala, Journée des famille ( ateliers pour valoriser les filières de l’EPL et le site de LLN) </a:t>
            </a:r>
            <a:endParaRPr sz="1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Focus sur le rôle sociétal de l’ingénieur dans la transition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Débat</a:t>
            </a:r>
            <a:endParaRPr/>
          </a:p>
          <a:p>
            <a:pPr marL="6286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Poursuite de la collaboration avec nos</a:t>
            </a:r>
            <a:r>
              <a:rPr lang="fr-FR" sz="1050" b="0" i="0" u="none" strike="noStrike" cap="none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partenaires structurels HR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 i="1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Engineetech :Plateforme Employer Branding et offre d’emploi 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 i="1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Upskills ( Offre d’un trajet de formation technique 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 i="1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Betuned (Support HR) New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59437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9" name="Google Shape;27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286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200"/>
              <a:buFont typeface="Calibri"/>
              <a:buChar char="-"/>
            </a:pPr>
            <a:r>
              <a:rPr lang="fr-FR" sz="1200">
                <a:solidFill>
                  <a:srgbClr val="2E75B5"/>
                </a:solidFill>
              </a:rPr>
              <a:t>30 activités prévues dont 3 ont dû être annulées</a:t>
            </a:r>
            <a:endParaRPr sz="1200">
              <a:solidFill>
                <a:srgbClr val="2E75B5"/>
              </a:solidFill>
            </a:endParaRPr>
          </a:p>
          <a:p>
            <a:pPr marL="6286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fr-FR"/>
              <a:t>Joyeuses Retrouvailles 4 x de sept à Décembre (15 promos jubilaires)</a:t>
            </a:r>
            <a:endParaRPr/>
          </a:p>
          <a:p>
            <a:pPr marL="6286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fr-FR"/>
              <a:t>Proclamation x 2 (2020 et 2021)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36541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9" name="Google Shape;27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286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200"/>
              <a:buFont typeface="Calibri"/>
              <a:buChar char="-"/>
            </a:pPr>
            <a:r>
              <a:rPr lang="fr-FR" sz="1200">
                <a:solidFill>
                  <a:srgbClr val="2E75B5"/>
                </a:solidFill>
              </a:rPr>
              <a:t>30 activités prévues dont 3 ont dû être annulées</a:t>
            </a:r>
            <a:endParaRPr sz="1200">
              <a:solidFill>
                <a:srgbClr val="2E75B5"/>
              </a:solidFill>
            </a:endParaRPr>
          </a:p>
          <a:p>
            <a:pPr marL="6286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fr-FR"/>
              <a:t>Joyeuses Retrouvailles 4 x de sept à Décembre (15 promos jubilaires)</a:t>
            </a:r>
            <a:endParaRPr/>
          </a:p>
          <a:p>
            <a:pPr marL="6286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fr-FR"/>
              <a:t>Proclamation x 2 (2020 et 2021)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2840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7" name="Google Shape;487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7" name="Google Shape;497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A adapter 🡺 facture Odoo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Bénéfice 1ere fois depuis x années…</a:t>
            </a:r>
            <a:endParaRPr/>
          </a:p>
        </p:txBody>
      </p:sp>
      <p:sp>
        <p:nvSpPr>
          <p:cNvPr id="498" name="Google Shape;498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9" name="Google Shape;509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A adapter</a:t>
            </a:r>
            <a:endParaRPr/>
          </a:p>
        </p:txBody>
      </p:sp>
      <p:sp>
        <p:nvSpPr>
          <p:cNvPr id="510" name="Google Shape;510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12554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A adapter 🡺 facture Odoo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Bénéfice 1ere fois depuis x années…</a:t>
            </a:r>
            <a:endParaRPr/>
          </a:p>
        </p:txBody>
      </p:sp>
      <p:sp>
        <p:nvSpPr>
          <p:cNvPr id="527" name="Google Shape;527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02090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0" name="Google Shape;540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0" name="Google Shape;540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95432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7" name="Google Shape;497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A adapter 🡺 facture Odoo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Bénéfice 1ere fois depuis x années…</a:t>
            </a:r>
            <a:endParaRPr/>
          </a:p>
        </p:txBody>
      </p:sp>
      <p:sp>
        <p:nvSpPr>
          <p:cNvPr id="498" name="Google Shape;498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91959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2" name="Google Shape;552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3" name="Google Shape;573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3" name="Google Shape;573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7341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0445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1" name="Google Shape;621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1" name="Google Shape;621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505206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0" name="Google Shape;660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1" name="Google Shape;671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09617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1" name="Google Shape;671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62711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6" name="Google Shape;396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fr-FR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44604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001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1200"/>
              <a:buFont typeface="Arial"/>
              <a:buChar char="•"/>
            </a:pPr>
            <a:r>
              <a:rPr lang="fr-FR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Un programme alléchant et créatif avec un focus sur </a:t>
            </a:r>
            <a:r>
              <a:rPr lang="fr-FR" sz="1200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sur la célébration des </a:t>
            </a:r>
            <a:r>
              <a:rPr lang="fr-FR" sz="1200" b="1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150 ans de notre association </a:t>
            </a:r>
            <a:r>
              <a:rPr lang="fr-FR" sz="1200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et sur le </a:t>
            </a:r>
            <a:r>
              <a:rPr lang="fr-FR" sz="1200" b="1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rôle sociétal de l’Ingénieur.e dans la transition</a:t>
            </a:r>
            <a:endParaRPr/>
          </a:p>
          <a:p>
            <a:pPr marL="800100" lvl="1" indent="-266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>
              <a:solidFill>
                <a:srgbClr val="1E4E7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800100" lvl="1" indent="-342900" algn="l" rtl="0"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1200"/>
              <a:buFont typeface="Arial"/>
              <a:buChar char="•"/>
            </a:pPr>
            <a:r>
              <a:rPr lang="fr-FR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Le bon mix présentiel / virtuel</a:t>
            </a:r>
            <a:endParaRPr/>
          </a:p>
          <a:p>
            <a:pPr marL="800100" lvl="1" indent="-342900" algn="l" rtl="0"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1200"/>
              <a:buFont typeface="Arial"/>
              <a:buChar char="•"/>
            </a:pPr>
            <a:r>
              <a:rPr lang="fr-FR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On garde nos cibles </a:t>
            </a:r>
            <a:endParaRPr/>
          </a:p>
          <a:p>
            <a:pPr marL="1257300" lvl="2" indent="-342900" algn="l" rtl="0"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1200"/>
              <a:buFont typeface="Arial"/>
              <a:buChar char="•"/>
            </a:pPr>
            <a:r>
              <a:rPr lang="fr-FR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Nos Alumni du bout du monde, </a:t>
            </a:r>
            <a:endParaRPr/>
          </a:p>
          <a:p>
            <a:pPr marL="1257300" lvl="2" indent="-342900" algn="l" rtl="0"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1200"/>
              <a:buFont typeface="Arial"/>
              <a:buChar char="•"/>
            </a:pPr>
            <a:r>
              <a:rPr lang="fr-FR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Les masters qui abordent le tournant vers la vie professionnelle, </a:t>
            </a:r>
            <a:endParaRPr/>
          </a:p>
          <a:p>
            <a:pPr marL="1257300" lvl="2" indent="-342900" algn="l" rtl="0"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1200"/>
              <a:buFont typeface="Arial"/>
              <a:buChar char="•"/>
            </a:pPr>
            <a:r>
              <a:rPr lang="fr-FR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Les femmes que l’on souhaite beaucoup plus nombreuses dans les études et dans l'industrie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8 slides 2021 🡺  en garder 7 et adapter 2022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Cœur de nos préoccupations = 150 ans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Redéfinition de la mission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Focus sur le rôle sociétal de l’ingénieur dans la transition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Débat</a:t>
            </a:r>
            <a:endParaRPr/>
          </a:p>
          <a:p>
            <a:pPr marL="6286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Poursuite de la collaboration avec nos</a:t>
            </a:r>
            <a:r>
              <a:rPr lang="fr-FR" sz="1050" b="0" i="0" u="none" strike="noStrike" cap="none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partenaires structurels HR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 i="1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Engineetech :Plateforme Employer Branding et offre d’emploi 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 i="1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Upskills ( Offre d’un trajet de formation technique 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 i="1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Betuned (Support HR) New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2" name="Google Shape;42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Parler de nos partenaires et surtout de notre collaboration avec l’EPL 🡺 soutien dans son plan de développement</a:t>
            </a:r>
            <a:endParaRPr/>
          </a:p>
        </p:txBody>
      </p:sp>
      <p:sp>
        <p:nvSpPr>
          <p:cNvPr id="423" name="Google Shape;423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6" name="Google Shape;406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… grâce à un programme d’activités  alléchant et créatif … et un </a:t>
            </a:r>
            <a:r>
              <a:rPr lang="fr-FR" sz="2000" b="1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FOCUS </a:t>
            </a:r>
            <a:r>
              <a:rPr lang="fr-FR" sz="2000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sur la célébration des </a:t>
            </a:r>
            <a:r>
              <a:rPr lang="fr-FR" sz="2000" b="1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150 ans de notre association </a:t>
            </a:r>
            <a:r>
              <a:rPr lang="fr-FR" sz="2000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et sur le </a:t>
            </a:r>
            <a:r>
              <a:rPr lang="fr-FR" sz="2000" b="1">
                <a:solidFill>
                  <a:srgbClr val="1E4E79"/>
                </a:solidFill>
                <a:latin typeface="Montserrat"/>
                <a:ea typeface="Montserrat"/>
                <a:cs typeface="Montserrat"/>
                <a:sym typeface="Montserrat"/>
              </a:rPr>
              <a:t>rôle sociétal de l’Ingénieur.e dans la transition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rial"/>
              <a:buNone/>
            </a:pPr>
            <a:r>
              <a:rPr lang="fr-FR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rial"/>
              <a:buNone/>
            </a:pPr>
            <a:r>
              <a:rPr lang="fr-FR" sz="1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50 ans : 1 après-midi et 3 soirées aux formats et publics variés: Expo *Séance Académique, Concerts 100%Alumni, Gala, Journée des famille ( ateliers pour valoriser les filières de l’EPL et le site de LLN) </a:t>
            </a:r>
            <a:endParaRPr sz="1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Focus sur le rôle sociétal de l’ingénieur dans la transition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Débat</a:t>
            </a:r>
            <a:endParaRPr/>
          </a:p>
          <a:p>
            <a:pPr marL="6286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Poursuite de la collaboration avec nos</a:t>
            </a:r>
            <a:r>
              <a:rPr lang="fr-FR" sz="1050" b="0" i="0" u="none" strike="noStrike" cap="none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partenaires structurels HR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 i="1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Engineetech :Plateforme Employer Branding et offre d’emploi 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 i="1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Upskills ( Offre d’un trajet de formation technique 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Clr>
                <a:srgbClr val="EEECE1"/>
              </a:buClr>
              <a:buSzPts val="1050"/>
              <a:buFont typeface="Arial"/>
              <a:buChar char="•"/>
            </a:pPr>
            <a:r>
              <a:rPr lang="fr-FR" sz="1050" i="1">
                <a:solidFill>
                  <a:srgbClr val="EEECE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Betuned (Support HR) New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9" name="Google Shape;27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286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200"/>
              <a:buFont typeface="Calibri"/>
              <a:buChar char="-"/>
            </a:pPr>
            <a:r>
              <a:rPr lang="fr-FR" sz="1200">
                <a:solidFill>
                  <a:srgbClr val="2E75B5"/>
                </a:solidFill>
              </a:rPr>
              <a:t>30 activités prévues dont 3 ont dû être annulées</a:t>
            </a:r>
            <a:endParaRPr sz="1200">
              <a:solidFill>
                <a:srgbClr val="2E75B5"/>
              </a:solidFill>
            </a:endParaRPr>
          </a:p>
          <a:p>
            <a:pPr marL="6286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fr-FR"/>
              <a:t>Joyeuses Retrouvailles 4 x de sept à Décembre (15 promos jubilaires)</a:t>
            </a:r>
            <a:endParaRPr/>
          </a:p>
          <a:p>
            <a:pPr marL="6286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fr-FR"/>
              <a:t>Proclamation x 2 (2020 et 2021)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0"/>
          <p:cNvSpPr txBox="1">
            <a:spLocks noGrp="1"/>
          </p:cNvSpPr>
          <p:nvPr>
            <p:ph type="dt" idx="10"/>
          </p:nvPr>
        </p:nvSpPr>
        <p:spPr>
          <a:xfrm>
            <a:off x="67056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0"/>
          <p:cNvSpPr txBox="1">
            <a:spLocks noGrp="1"/>
          </p:cNvSpPr>
          <p:nvPr>
            <p:ph type="ftr" idx="11"/>
          </p:nvPr>
        </p:nvSpPr>
        <p:spPr>
          <a:xfrm>
            <a:off x="3230880" y="6780107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0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2"/>
          <p:cNvSpPr txBox="1">
            <a:spLocks noGrp="1"/>
          </p:cNvSpPr>
          <p:nvPr>
            <p:ph type="title"/>
          </p:nvPr>
        </p:nvSpPr>
        <p:spPr>
          <a:xfrm rot="5400000">
            <a:off x="4931833" y="2437554"/>
            <a:ext cx="6199294" cy="210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2"/>
          <p:cNvSpPr txBox="1">
            <a:spLocks noGrp="1"/>
          </p:cNvSpPr>
          <p:nvPr>
            <p:ph type="body" idx="1"/>
          </p:nvPr>
        </p:nvSpPr>
        <p:spPr>
          <a:xfrm rot="5400000">
            <a:off x="664633" y="395394"/>
            <a:ext cx="6199294" cy="618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62"/>
          <p:cNvSpPr txBox="1">
            <a:spLocks noGrp="1"/>
          </p:cNvSpPr>
          <p:nvPr>
            <p:ph type="dt" idx="10"/>
          </p:nvPr>
        </p:nvSpPr>
        <p:spPr>
          <a:xfrm>
            <a:off x="67056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2"/>
          <p:cNvSpPr txBox="1">
            <a:spLocks noGrp="1"/>
          </p:cNvSpPr>
          <p:nvPr>
            <p:ph type="ftr" idx="11"/>
          </p:nvPr>
        </p:nvSpPr>
        <p:spPr>
          <a:xfrm>
            <a:off x="3230880" y="6780107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62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Vid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3"/>
          <p:cNvSpPr txBox="1">
            <a:spLocks noGrp="1"/>
          </p:cNvSpPr>
          <p:nvPr>
            <p:ph type="dt" idx="10"/>
          </p:nvPr>
        </p:nvSpPr>
        <p:spPr>
          <a:xfrm>
            <a:off x="670560" y="6780111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3"/>
          <p:cNvSpPr txBox="1">
            <a:spLocks noGrp="1"/>
          </p:cNvSpPr>
          <p:nvPr>
            <p:ph type="ftr" idx="11"/>
          </p:nvPr>
        </p:nvSpPr>
        <p:spPr>
          <a:xfrm>
            <a:off x="3230880" y="6780111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43"/>
          <p:cNvSpPr txBox="1">
            <a:spLocks noGrp="1"/>
          </p:cNvSpPr>
          <p:nvPr>
            <p:ph type="sldNum" idx="12"/>
          </p:nvPr>
        </p:nvSpPr>
        <p:spPr>
          <a:xfrm>
            <a:off x="6888480" y="6780111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1392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Diapositive de titr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4"/>
          <p:cNvSpPr txBox="1">
            <a:spLocks noGrp="1"/>
          </p:cNvSpPr>
          <p:nvPr>
            <p:ph type="ctrTitle"/>
          </p:nvPr>
        </p:nvSpPr>
        <p:spPr>
          <a:xfrm>
            <a:off x="1219200" y="1197187"/>
            <a:ext cx="7315200" cy="2546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44"/>
          <p:cNvSpPr txBox="1">
            <a:spLocks noGrp="1"/>
          </p:cNvSpPr>
          <p:nvPr>
            <p:ph type="subTitle" idx="1"/>
          </p:nvPr>
        </p:nvSpPr>
        <p:spPr>
          <a:xfrm>
            <a:off x="1219200" y="3842174"/>
            <a:ext cx="7315200" cy="1766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1"/>
              </a:spcBef>
              <a:spcAft>
                <a:spcPts val="0"/>
              </a:spcAft>
              <a:buClr>
                <a:schemeClr val="dk1"/>
              </a:buClr>
              <a:buSzPts val="1920"/>
              <a:buNone/>
              <a:defRPr sz="192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None/>
              <a:defRPr sz="1441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9pPr>
          </a:lstStyle>
          <a:p>
            <a:endParaRPr/>
          </a:p>
        </p:txBody>
      </p:sp>
      <p:sp>
        <p:nvSpPr>
          <p:cNvPr id="91" name="Google Shape;91;p44"/>
          <p:cNvSpPr txBox="1">
            <a:spLocks noGrp="1"/>
          </p:cNvSpPr>
          <p:nvPr>
            <p:ph type="dt" idx="10"/>
          </p:nvPr>
        </p:nvSpPr>
        <p:spPr>
          <a:xfrm>
            <a:off x="670560" y="6780111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44"/>
          <p:cNvSpPr txBox="1">
            <a:spLocks noGrp="1"/>
          </p:cNvSpPr>
          <p:nvPr>
            <p:ph type="ftr" idx="11"/>
          </p:nvPr>
        </p:nvSpPr>
        <p:spPr>
          <a:xfrm>
            <a:off x="3230880" y="6780111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44"/>
          <p:cNvSpPr txBox="1">
            <a:spLocks noGrp="1"/>
          </p:cNvSpPr>
          <p:nvPr>
            <p:ph type="sldNum" idx="12"/>
          </p:nvPr>
        </p:nvSpPr>
        <p:spPr>
          <a:xfrm>
            <a:off x="6888480" y="6780111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5037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Titre de section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5"/>
          <p:cNvSpPr txBox="1">
            <a:spLocks noGrp="1"/>
          </p:cNvSpPr>
          <p:nvPr>
            <p:ph type="title"/>
          </p:nvPr>
        </p:nvSpPr>
        <p:spPr>
          <a:xfrm>
            <a:off x="665481" y="1823726"/>
            <a:ext cx="8412480" cy="3042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45"/>
          <p:cNvSpPr txBox="1">
            <a:spLocks noGrp="1"/>
          </p:cNvSpPr>
          <p:nvPr>
            <p:ph type="body" idx="1"/>
          </p:nvPr>
        </p:nvSpPr>
        <p:spPr>
          <a:xfrm>
            <a:off x="665481" y="4895432"/>
            <a:ext cx="8412480" cy="1600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1"/>
              </a:spcBef>
              <a:spcAft>
                <a:spcPts val="0"/>
              </a:spcAft>
              <a:buClr>
                <a:srgbClr val="888888"/>
              </a:buClr>
              <a:buSzPts val="1920"/>
              <a:buNone/>
              <a:defRPr sz="192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40"/>
              <a:buNone/>
              <a:defRPr sz="1441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45"/>
          <p:cNvSpPr txBox="1">
            <a:spLocks noGrp="1"/>
          </p:cNvSpPr>
          <p:nvPr>
            <p:ph type="dt" idx="10"/>
          </p:nvPr>
        </p:nvSpPr>
        <p:spPr>
          <a:xfrm>
            <a:off x="670560" y="6780111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45"/>
          <p:cNvSpPr txBox="1">
            <a:spLocks noGrp="1"/>
          </p:cNvSpPr>
          <p:nvPr>
            <p:ph type="ftr" idx="11"/>
          </p:nvPr>
        </p:nvSpPr>
        <p:spPr>
          <a:xfrm>
            <a:off x="3230880" y="6780111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5"/>
          <p:cNvSpPr txBox="1">
            <a:spLocks noGrp="1"/>
          </p:cNvSpPr>
          <p:nvPr>
            <p:ph type="sldNum" idx="12"/>
          </p:nvPr>
        </p:nvSpPr>
        <p:spPr>
          <a:xfrm>
            <a:off x="6888480" y="6780111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569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Deux contenus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6"/>
          <p:cNvSpPr txBox="1">
            <a:spLocks noGrp="1"/>
          </p:cNvSpPr>
          <p:nvPr>
            <p:ph type="title"/>
          </p:nvPr>
        </p:nvSpPr>
        <p:spPr>
          <a:xfrm>
            <a:off x="670560" y="389470"/>
            <a:ext cx="8412480" cy="1413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46"/>
          <p:cNvSpPr txBox="1">
            <a:spLocks noGrp="1"/>
          </p:cNvSpPr>
          <p:nvPr>
            <p:ph type="body" idx="1"/>
          </p:nvPr>
        </p:nvSpPr>
        <p:spPr>
          <a:xfrm>
            <a:off x="670560" y="1947333"/>
            <a:ext cx="4145280" cy="4641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46"/>
          <p:cNvSpPr txBox="1">
            <a:spLocks noGrp="1"/>
          </p:cNvSpPr>
          <p:nvPr>
            <p:ph type="body" idx="2"/>
          </p:nvPr>
        </p:nvSpPr>
        <p:spPr>
          <a:xfrm>
            <a:off x="4937760" y="1947333"/>
            <a:ext cx="4145280" cy="4641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46"/>
          <p:cNvSpPr txBox="1">
            <a:spLocks noGrp="1"/>
          </p:cNvSpPr>
          <p:nvPr>
            <p:ph type="dt" idx="10"/>
          </p:nvPr>
        </p:nvSpPr>
        <p:spPr>
          <a:xfrm>
            <a:off x="670560" y="6780111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46"/>
          <p:cNvSpPr txBox="1">
            <a:spLocks noGrp="1"/>
          </p:cNvSpPr>
          <p:nvPr>
            <p:ph type="ftr" idx="11"/>
          </p:nvPr>
        </p:nvSpPr>
        <p:spPr>
          <a:xfrm>
            <a:off x="3230880" y="6780111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46"/>
          <p:cNvSpPr txBox="1">
            <a:spLocks noGrp="1"/>
          </p:cNvSpPr>
          <p:nvPr>
            <p:ph type="sldNum" idx="12"/>
          </p:nvPr>
        </p:nvSpPr>
        <p:spPr>
          <a:xfrm>
            <a:off x="6888480" y="6780111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75278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Comparaison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7"/>
          <p:cNvSpPr txBox="1">
            <a:spLocks noGrp="1"/>
          </p:cNvSpPr>
          <p:nvPr>
            <p:ph type="title"/>
          </p:nvPr>
        </p:nvSpPr>
        <p:spPr>
          <a:xfrm>
            <a:off x="671830" y="389470"/>
            <a:ext cx="8412480" cy="1413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47"/>
          <p:cNvSpPr txBox="1">
            <a:spLocks noGrp="1"/>
          </p:cNvSpPr>
          <p:nvPr>
            <p:ph type="body" idx="1"/>
          </p:nvPr>
        </p:nvSpPr>
        <p:spPr>
          <a:xfrm>
            <a:off x="671833" y="1793242"/>
            <a:ext cx="4126230" cy="878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1"/>
              </a:spcBef>
              <a:spcAft>
                <a:spcPts val="0"/>
              </a:spcAft>
              <a:buClr>
                <a:schemeClr val="dk1"/>
              </a:buClr>
              <a:buSzPts val="1920"/>
              <a:buNone/>
              <a:defRPr sz="192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None/>
              <a:defRPr sz="1441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9pPr>
          </a:lstStyle>
          <a:p>
            <a:endParaRPr/>
          </a:p>
        </p:txBody>
      </p:sp>
      <p:sp>
        <p:nvSpPr>
          <p:cNvPr id="110" name="Google Shape;110;p47"/>
          <p:cNvSpPr txBox="1">
            <a:spLocks noGrp="1"/>
          </p:cNvSpPr>
          <p:nvPr>
            <p:ph type="body" idx="2"/>
          </p:nvPr>
        </p:nvSpPr>
        <p:spPr>
          <a:xfrm>
            <a:off x="671833" y="2672080"/>
            <a:ext cx="4126230" cy="3930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47"/>
          <p:cNvSpPr txBox="1">
            <a:spLocks noGrp="1"/>
          </p:cNvSpPr>
          <p:nvPr>
            <p:ph type="body" idx="3"/>
          </p:nvPr>
        </p:nvSpPr>
        <p:spPr>
          <a:xfrm>
            <a:off x="4937762" y="1793242"/>
            <a:ext cx="4146550" cy="878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1"/>
              </a:spcBef>
              <a:spcAft>
                <a:spcPts val="0"/>
              </a:spcAft>
              <a:buClr>
                <a:schemeClr val="dk1"/>
              </a:buClr>
              <a:buSzPts val="1920"/>
              <a:buNone/>
              <a:defRPr sz="192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None/>
              <a:defRPr sz="1441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9pPr>
          </a:lstStyle>
          <a:p>
            <a:endParaRPr/>
          </a:p>
        </p:txBody>
      </p:sp>
      <p:sp>
        <p:nvSpPr>
          <p:cNvPr id="112" name="Google Shape;112;p47"/>
          <p:cNvSpPr txBox="1">
            <a:spLocks noGrp="1"/>
          </p:cNvSpPr>
          <p:nvPr>
            <p:ph type="body" idx="4"/>
          </p:nvPr>
        </p:nvSpPr>
        <p:spPr>
          <a:xfrm>
            <a:off x="4937762" y="2672080"/>
            <a:ext cx="4146550" cy="3930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47"/>
          <p:cNvSpPr txBox="1">
            <a:spLocks noGrp="1"/>
          </p:cNvSpPr>
          <p:nvPr>
            <p:ph type="dt" idx="10"/>
          </p:nvPr>
        </p:nvSpPr>
        <p:spPr>
          <a:xfrm>
            <a:off x="670560" y="6780111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47"/>
          <p:cNvSpPr txBox="1">
            <a:spLocks noGrp="1"/>
          </p:cNvSpPr>
          <p:nvPr>
            <p:ph type="ftr" idx="11"/>
          </p:nvPr>
        </p:nvSpPr>
        <p:spPr>
          <a:xfrm>
            <a:off x="3230880" y="6780111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47"/>
          <p:cNvSpPr txBox="1">
            <a:spLocks noGrp="1"/>
          </p:cNvSpPr>
          <p:nvPr>
            <p:ph type="sldNum" idx="12"/>
          </p:nvPr>
        </p:nvSpPr>
        <p:spPr>
          <a:xfrm>
            <a:off x="6888480" y="6780111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148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Contenu avec légende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8"/>
          <p:cNvSpPr txBox="1">
            <a:spLocks noGrp="1"/>
          </p:cNvSpPr>
          <p:nvPr>
            <p:ph type="title"/>
          </p:nvPr>
        </p:nvSpPr>
        <p:spPr>
          <a:xfrm>
            <a:off x="671833" y="487680"/>
            <a:ext cx="3145791" cy="170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60"/>
              <a:buFont typeface="Calibri"/>
              <a:buNone/>
              <a:defRPr sz="256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48"/>
          <p:cNvSpPr txBox="1">
            <a:spLocks noGrp="1"/>
          </p:cNvSpPr>
          <p:nvPr>
            <p:ph type="body" idx="1"/>
          </p:nvPr>
        </p:nvSpPr>
        <p:spPr>
          <a:xfrm>
            <a:off x="4146550" y="1053258"/>
            <a:ext cx="4937760" cy="5198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1160" algn="l">
              <a:lnSpc>
                <a:spcPct val="90000"/>
              </a:lnSpc>
              <a:spcBef>
                <a:spcPts val="801"/>
              </a:spcBef>
              <a:spcAft>
                <a:spcPts val="0"/>
              </a:spcAft>
              <a:buClr>
                <a:schemeClr val="dk1"/>
              </a:buClr>
              <a:buSzPts val="2560"/>
              <a:buChar char="•"/>
              <a:defRPr sz="2560"/>
            </a:lvl1pPr>
            <a:lvl2pPr marL="914400" lvl="1" indent="-3708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40"/>
              <a:buChar char="•"/>
              <a:defRPr sz="2240"/>
            </a:lvl2pPr>
            <a:lvl3pPr marL="1371600" lvl="2" indent="-35051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20"/>
              <a:buChar char="•"/>
              <a:defRPr sz="1920"/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19" name="Google Shape;119;p48"/>
          <p:cNvSpPr txBox="1">
            <a:spLocks noGrp="1"/>
          </p:cNvSpPr>
          <p:nvPr>
            <p:ph type="body" idx="2"/>
          </p:nvPr>
        </p:nvSpPr>
        <p:spPr>
          <a:xfrm>
            <a:off x="671833" y="2194560"/>
            <a:ext cx="3145791" cy="4065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1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20"/>
              <a:buNone/>
              <a:defRPr sz="112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60"/>
              <a:buNone/>
              <a:defRPr sz="96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1"/>
            </a:lvl9pPr>
          </a:lstStyle>
          <a:p>
            <a:endParaRPr/>
          </a:p>
        </p:txBody>
      </p:sp>
      <p:sp>
        <p:nvSpPr>
          <p:cNvPr id="120" name="Google Shape;120;p48"/>
          <p:cNvSpPr txBox="1">
            <a:spLocks noGrp="1"/>
          </p:cNvSpPr>
          <p:nvPr>
            <p:ph type="dt" idx="10"/>
          </p:nvPr>
        </p:nvSpPr>
        <p:spPr>
          <a:xfrm>
            <a:off x="670560" y="6780111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48"/>
          <p:cNvSpPr txBox="1">
            <a:spLocks noGrp="1"/>
          </p:cNvSpPr>
          <p:nvPr>
            <p:ph type="ftr" idx="11"/>
          </p:nvPr>
        </p:nvSpPr>
        <p:spPr>
          <a:xfrm>
            <a:off x="3230880" y="6780111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48"/>
          <p:cNvSpPr txBox="1">
            <a:spLocks noGrp="1"/>
          </p:cNvSpPr>
          <p:nvPr>
            <p:ph type="sldNum" idx="12"/>
          </p:nvPr>
        </p:nvSpPr>
        <p:spPr>
          <a:xfrm>
            <a:off x="6888480" y="6780111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091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Image avec légende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9"/>
          <p:cNvSpPr txBox="1">
            <a:spLocks noGrp="1"/>
          </p:cNvSpPr>
          <p:nvPr>
            <p:ph type="title"/>
          </p:nvPr>
        </p:nvSpPr>
        <p:spPr>
          <a:xfrm>
            <a:off x="671833" y="487680"/>
            <a:ext cx="3145791" cy="170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60"/>
              <a:buFont typeface="Calibri"/>
              <a:buNone/>
              <a:defRPr sz="256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49"/>
          <p:cNvSpPr>
            <a:spLocks noGrp="1"/>
          </p:cNvSpPr>
          <p:nvPr>
            <p:ph type="pic" idx="2"/>
          </p:nvPr>
        </p:nvSpPr>
        <p:spPr>
          <a:xfrm>
            <a:off x="4146550" y="1053258"/>
            <a:ext cx="4937760" cy="5198533"/>
          </a:xfrm>
          <a:prstGeom prst="rect">
            <a:avLst/>
          </a:prstGeom>
          <a:noFill/>
          <a:ln>
            <a:noFill/>
          </a:ln>
        </p:spPr>
      </p:sp>
      <p:sp>
        <p:nvSpPr>
          <p:cNvPr id="126" name="Google Shape;126;p49"/>
          <p:cNvSpPr txBox="1">
            <a:spLocks noGrp="1"/>
          </p:cNvSpPr>
          <p:nvPr>
            <p:ph type="body" idx="1"/>
          </p:nvPr>
        </p:nvSpPr>
        <p:spPr>
          <a:xfrm>
            <a:off x="671833" y="2194560"/>
            <a:ext cx="3145791" cy="4065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1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20"/>
              <a:buNone/>
              <a:defRPr sz="112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60"/>
              <a:buNone/>
              <a:defRPr sz="96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1"/>
            </a:lvl9pPr>
          </a:lstStyle>
          <a:p>
            <a:endParaRPr/>
          </a:p>
        </p:txBody>
      </p:sp>
      <p:sp>
        <p:nvSpPr>
          <p:cNvPr id="127" name="Google Shape;127;p49"/>
          <p:cNvSpPr txBox="1">
            <a:spLocks noGrp="1"/>
          </p:cNvSpPr>
          <p:nvPr>
            <p:ph type="dt" idx="10"/>
          </p:nvPr>
        </p:nvSpPr>
        <p:spPr>
          <a:xfrm>
            <a:off x="670560" y="6780111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49"/>
          <p:cNvSpPr txBox="1">
            <a:spLocks noGrp="1"/>
          </p:cNvSpPr>
          <p:nvPr>
            <p:ph type="ftr" idx="11"/>
          </p:nvPr>
        </p:nvSpPr>
        <p:spPr>
          <a:xfrm>
            <a:off x="3230880" y="6780111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49"/>
          <p:cNvSpPr txBox="1">
            <a:spLocks noGrp="1"/>
          </p:cNvSpPr>
          <p:nvPr>
            <p:ph type="sldNum" idx="12"/>
          </p:nvPr>
        </p:nvSpPr>
        <p:spPr>
          <a:xfrm>
            <a:off x="6888480" y="6780111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71476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Titre et texte vertical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0"/>
          <p:cNvSpPr txBox="1">
            <a:spLocks noGrp="1"/>
          </p:cNvSpPr>
          <p:nvPr>
            <p:ph type="title"/>
          </p:nvPr>
        </p:nvSpPr>
        <p:spPr>
          <a:xfrm>
            <a:off x="670560" y="389470"/>
            <a:ext cx="8412480" cy="1413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50"/>
          <p:cNvSpPr txBox="1">
            <a:spLocks noGrp="1"/>
          </p:cNvSpPr>
          <p:nvPr>
            <p:ph type="body" idx="1"/>
          </p:nvPr>
        </p:nvSpPr>
        <p:spPr>
          <a:xfrm rot="5400000">
            <a:off x="2556088" y="61806"/>
            <a:ext cx="4641427" cy="841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50"/>
          <p:cNvSpPr txBox="1">
            <a:spLocks noGrp="1"/>
          </p:cNvSpPr>
          <p:nvPr>
            <p:ph type="dt" idx="10"/>
          </p:nvPr>
        </p:nvSpPr>
        <p:spPr>
          <a:xfrm>
            <a:off x="670560" y="6780111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50"/>
          <p:cNvSpPr txBox="1">
            <a:spLocks noGrp="1"/>
          </p:cNvSpPr>
          <p:nvPr>
            <p:ph type="ftr" idx="11"/>
          </p:nvPr>
        </p:nvSpPr>
        <p:spPr>
          <a:xfrm>
            <a:off x="3230880" y="6780111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50"/>
          <p:cNvSpPr txBox="1">
            <a:spLocks noGrp="1"/>
          </p:cNvSpPr>
          <p:nvPr>
            <p:ph type="sldNum" idx="12"/>
          </p:nvPr>
        </p:nvSpPr>
        <p:spPr>
          <a:xfrm>
            <a:off x="6888480" y="6780111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66112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Titre vertical et texte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1"/>
          <p:cNvSpPr txBox="1">
            <a:spLocks noGrp="1"/>
          </p:cNvSpPr>
          <p:nvPr>
            <p:ph type="title"/>
          </p:nvPr>
        </p:nvSpPr>
        <p:spPr>
          <a:xfrm rot="5400000">
            <a:off x="4931834" y="2437556"/>
            <a:ext cx="6199294" cy="210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51"/>
          <p:cNvSpPr txBox="1">
            <a:spLocks noGrp="1"/>
          </p:cNvSpPr>
          <p:nvPr>
            <p:ph type="body" idx="1"/>
          </p:nvPr>
        </p:nvSpPr>
        <p:spPr>
          <a:xfrm rot="5400000">
            <a:off x="664634" y="395396"/>
            <a:ext cx="6199294" cy="618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51"/>
          <p:cNvSpPr txBox="1">
            <a:spLocks noGrp="1"/>
          </p:cNvSpPr>
          <p:nvPr>
            <p:ph type="dt" idx="10"/>
          </p:nvPr>
        </p:nvSpPr>
        <p:spPr>
          <a:xfrm>
            <a:off x="670560" y="6780111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51"/>
          <p:cNvSpPr txBox="1">
            <a:spLocks noGrp="1"/>
          </p:cNvSpPr>
          <p:nvPr>
            <p:ph type="ftr" idx="11"/>
          </p:nvPr>
        </p:nvSpPr>
        <p:spPr>
          <a:xfrm>
            <a:off x="3230880" y="6780111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51"/>
          <p:cNvSpPr txBox="1">
            <a:spLocks noGrp="1"/>
          </p:cNvSpPr>
          <p:nvPr>
            <p:ph type="sldNum" idx="12"/>
          </p:nvPr>
        </p:nvSpPr>
        <p:spPr>
          <a:xfrm>
            <a:off x="6888480" y="6780111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7455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1"/>
          <p:cNvSpPr txBox="1">
            <a:spLocks noGrp="1"/>
          </p:cNvSpPr>
          <p:nvPr>
            <p:ph type="title"/>
          </p:nvPr>
        </p:nvSpPr>
        <p:spPr>
          <a:xfrm>
            <a:off x="670560" y="389467"/>
            <a:ext cx="8412480" cy="1413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1"/>
          <p:cNvSpPr txBox="1">
            <a:spLocks noGrp="1"/>
          </p:cNvSpPr>
          <p:nvPr>
            <p:ph type="dt" idx="10"/>
          </p:nvPr>
        </p:nvSpPr>
        <p:spPr>
          <a:xfrm>
            <a:off x="67056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1"/>
          <p:cNvSpPr txBox="1">
            <a:spLocks noGrp="1"/>
          </p:cNvSpPr>
          <p:nvPr>
            <p:ph type="ftr" idx="11"/>
          </p:nvPr>
        </p:nvSpPr>
        <p:spPr>
          <a:xfrm>
            <a:off x="3230880" y="6780107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1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4"/>
          <p:cNvSpPr txBox="1">
            <a:spLocks noGrp="1"/>
          </p:cNvSpPr>
          <p:nvPr>
            <p:ph type="ctrTitle"/>
          </p:nvPr>
        </p:nvSpPr>
        <p:spPr>
          <a:xfrm>
            <a:off x="1219200" y="1197187"/>
            <a:ext cx="7315200" cy="2546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4"/>
          <p:cNvSpPr txBox="1">
            <a:spLocks noGrp="1"/>
          </p:cNvSpPr>
          <p:nvPr>
            <p:ph type="subTitle" idx="1"/>
          </p:nvPr>
        </p:nvSpPr>
        <p:spPr>
          <a:xfrm>
            <a:off x="1219200" y="3842174"/>
            <a:ext cx="7315200" cy="1766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920"/>
              <a:buNone/>
              <a:defRPr sz="192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None/>
              <a:defRPr sz="144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9pPr>
          </a:lstStyle>
          <a:p>
            <a:endParaRPr/>
          </a:p>
        </p:txBody>
      </p:sp>
      <p:sp>
        <p:nvSpPr>
          <p:cNvPr id="27" name="Google Shape;27;p54"/>
          <p:cNvSpPr txBox="1">
            <a:spLocks noGrp="1"/>
          </p:cNvSpPr>
          <p:nvPr>
            <p:ph type="dt" idx="10"/>
          </p:nvPr>
        </p:nvSpPr>
        <p:spPr>
          <a:xfrm>
            <a:off x="67056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4"/>
          <p:cNvSpPr txBox="1">
            <a:spLocks noGrp="1"/>
          </p:cNvSpPr>
          <p:nvPr>
            <p:ph type="ftr" idx="11"/>
          </p:nvPr>
        </p:nvSpPr>
        <p:spPr>
          <a:xfrm>
            <a:off x="3230880" y="6780107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4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6"/>
          <p:cNvSpPr txBox="1">
            <a:spLocks noGrp="1"/>
          </p:cNvSpPr>
          <p:nvPr>
            <p:ph type="title"/>
          </p:nvPr>
        </p:nvSpPr>
        <p:spPr>
          <a:xfrm>
            <a:off x="665480" y="1823721"/>
            <a:ext cx="8412480" cy="3042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6"/>
          <p:cNvSpPr txBox="1">
            <a:spLocks noGrp="1"/>
          </p:cNvSpPr>
          <p:nvPr>
            <p:ph type="body" idx="1"/>
          </p:nvPr>
        </p:nvSpPr>
        <p:spPr>
          <a:xfrm>
            <a:off x="665480" y="4895428"/>
            <a:ext cx="8412480" cy="1600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920"/>
              <a:buNone/>
              <a:defRPr sz="192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40"/>
              <a:buNone/>
              <a:defRPr sz="144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80"/>
              <a:buNone/>
              <a:defRPr sz="128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56"/>
          <p:cNvSpPr txBox="1">
            <a:spLocks noGrp="1"/>
          </p:cNvSpPr>
          <p:nvPr>
            <p:ph type="dt" idx="10"/>
          </p:nvPr>
        </p:nvSpPr>
        <p:spPr>
          <a:xfrm>
            <a:off x="67056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6"/>
          <p:cNvSpPr txBox="1">
            <a:spLocks noGrp="1"/>
          </p:cNvSpPr>
          <p:nvPr>
            <p:ph type="ftr" idx="11"/>
          </p:nvPr>
        </p:nvSpPr>
        <p:spPr>
          <a:xfrm>
            <a:off x="3230880" y="6780107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6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7"/>
          <p:cNvSpPr txBox="1">
            <a:spLocks noGrp="1"/>
          </p:cNvSpPr>
          <p:nvPr>
            <p:ph type="title"/>
          </p:nvPr>
        </p:nvSpPr>
        <p:spPr>
          <a:xfrm>
            <a:off x="670560" y="389467"/>
            <a:ext cx="8412480" cy="1413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7"/>
          <p:cNvSpPr txBox="1">
            <a:spLocks noGrp="1"/>
          </p:cNvSpPr>
          <p:nvPr>
            <p:ph type="body" idx="1"/>
          </p:nvPr>
        </p:nvSpPr>
        <p:spPr>
          <a:xfrm>
            <a:off x="670560" y="1947333"/>
            <a:ext cx="4145280" cy="4641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57"/>
          <p:cNvSpPr txBox="1">
            <a:spLocks noGrp="1"/>
          </p:cNvSpPr>
          <p:nvPr>
            <p:ph type="body" idx="2"/>
          </p:nvPr>
        </p:nvSpPr>
        <p:spPr>
          <a:xfrm>
            <a:off x="4937760" y="1947333"/>
            <a:ext cx="4145280" cy="4641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57"/>
          <p:cNvSpPr txBox="1">
            <a:spLocks noGrp="1"/>
          </p:cNvSpPr>
          <p:nvPr>
            <p:ph type="dt" idx="10"/>
          </p:nvPr>
        </p:nvSpPr>
        <p:spPr>
          <a:xfrm>
            <a:off x="67056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7"/>
          <p:cNvSpPr txBox="1">
            <a:spLocks noGrp="1"/>
          </p:cNvSpPr>
          <p:nvPr>
            <p:ph type="ftr" idx="11"/>
          </p:nvPr>
        </p:nvSpPr>
        <p:spPr>
          <a:xfrm>
            <a:off x="3230880" y="6780107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7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8"/>
          <p:cNvSpPr txBox="1">
            <a:spLocks noGrp="1"/>
          </p:cNvSpPr>
          <p:nvPr>
            <p:ph type="title"/>
          </p:nvPr>
        </p:nvSpPr>
        <p:spPr>
          <a:xfrm>
            <a:off x="671830" y="389467"/>
            <a:ext cx="8412480" cy="1413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8"/>
          <p:cNvSpPr txBox="1">
            <a:spLocks noGrp="1"/>
          </p:cNvSpPr>
          <p:nvPr>
            <p:ph type="body" idx="1"/>
          </p:nvPr>
        </p:nvSpPr>
        <p:spPr>
          <a:xfrm>
            <a:off x="671831" y="1793241"/>
            <a:ext cx="4126230" cy="878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920"/>
              <a:buNone/>
              <a:defRPr sz="192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None/>
              <a:defRPr sz="144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9pPr>
          </a:lstStyle>
          <a:p>
            <a:endParaRPr/>
          </a:p>
        </p:txBody>
      </p:sp>
      <p:sp>
        <p:nvSpPr>
          <p:cNvPr id="52" name="Google Shape;52;p58"/>
          <p:cNvSpPr txBox="1">
            <a:spLocks noGrp="1"/>
          </p:cNvSpPr>
          <p:nvPr>
            <p:ph type="body" idx="2"/>
          </p:nvPr>
        </p:nvSpPr>
        <p:spPr>
          <a:xfrm>
            <a:off x="671831" y="2672080"/>
            <a:ext cx="4126230" cy="3930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58"/>
          <p:cNvSpPr txBox="1">
            <a:spLocks noGrp="1"/>
          </p:cNvSpPr>
          <p:nvPr>
            <p:ph type="body" idx="3"/>
          </p:nvPr>
        </p:nvSpPr>
        <p:spPr>
          <a:xfrm>
            <a:off x="4937760" y="1793241"/>
            <a:ext cx="4146550" cy="878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920"/>
              <a:buNone/>
              <a:defRPr sz="192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None/>
              <a:defRPr sz="144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 b="1"/>
            </a:lvl9pPr>
          </a:lstStyle>
          <a:p>
            <a:endParaRPr/>
          </a:p>
        </p:txBody>
      </p:sp>
      <p:sp>
        <p:nvSpPr>
          <p:cNvPr id="54" name="Google Shape;54;p58"/>
          <p:cNvSpPr txBox="1">
            <a:spLocks noGrp="1"/>
          </p:cNvSpPr>
          <p:nvPr>
            <p:ph type="body" idx="4"/>
          </p:nvPr>
        </p:nvSpPr>
        <p:spPr>
          <a:xfrm>
            <a:off x="4937760" y="2672080"/>
            <a:ext cx="4146550" cy="3930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58"/>
          <p:cNvSpPr txBox="1">
            <a:spLocks noGrp="1"/>
          </p:cNvSpPr>
          <p:nvPr>
            <p:ph type="dt" idx="10"/>
          </p:nvPr>
        </p:nvSpPr>
        <p:spPr>
          <a:xfrm>
            <a:off x="67056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58"/>
          <p:cNvSpPr txBox="1">
            <a:spLocks noGrp="1"/>
          </p:cNvSpPr>
          <p:nvPr>
            <p:ph type="ftr" idx="11"/>
          </p:nvPr>
        </p:nvSpPr>
        <p:spPr>
          <a:xfrm>
            <a:off x="3230880" y="6780107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58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9"/>
          <p:cNvSpPr txBox="1">
            <a:spLocks noGrp="1"/>
          </p:cNvSpPr>
          <p:nvPr>
            <p:ph type="title"/>
          </p:nvPr>
        </p:nvSpPr>
        <p:spPr>
          <a:xfrm>
            <a:off x="671831" y="487680"/>
            <a:ext cx="3145790" cy="170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60"/>
              <a:buFont typeface="Calibri"/>
              <a:buNone/>
              <a:defRPr sz="25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9"/>
          <p:cNvSpPr txBox="1">
            <a:spLocks noGrp="1"/>
          </p:cNvSpPr>
          <p:nvPr>
            <p:ph type="body" idx="1"/>
          </p:nvPr>
        </p:nvSpPr>
        <p:spPr>
          <a:xfrm>
            <a:off x="4146550" y="1053254"/>
            <a:ext cx="4937760" cy="5198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116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60"/>
              <a:buChar char="•"/>
              <a:defRPr sz="2560"/>
            </a:lvl1pPr>
            <a:lvl2pPr marL="914400" lvl="1" indent="-3708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40"/>
              <a:buChar char="•"/>
              <a:defRPr sz="2240"/>
            </a:lvl2pPr>
            <a:lvl3pPr marL="1371600" lvl="2" indent="-35051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20"/>
              <a:buChar char="•"/>
              <a:defRPr sz="1920"/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1" name="Google Shape;61;p59"/>
          <p:cNvSpPr txBox="1">
            <a:spLocks noGrp="1"/>
          </p:cNvSpPr>
          <p:nvPr>
            <p:ph type="body" idx="2"/>
          </p:nvPr>
        </p:nvSpPr>
        <p:spPr>
          <a:xfrm>
            <a:off x="671831" y="2194560"/>
            <a:ext cx="3145790" cy="4065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20"/>
              <a:buNone/>
              <a:defRPr sz="112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60"/>
              <a:buNone/>
              <a:defRPr sz="96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2" name="Google Shape;62;p59"/>
          <p:cNvSpPr txBox="1">
            <a:spLocks noGrp="1"/>
          </p:cNvSpPr>
          <p:nvPr>
            <p:ph type="dt" idx="10"/>
          </p:nvPr>
        </p:nvSpPr>
        <p:spPr>
          <a:xfrm>
            <a:off x="67056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9"/>
          <p:cNvSpPr txBox="1">
            <a:spLocks noGrp="1"/>
          </p:cNvSpPr>
          <p:nvPr>
            <p:ph type="ftr" idx="11"/>
          </p:nvPr>
        </p:nvSpPr>
        <p:spPr>
          <a:xfrm>
            <a:off x="3230880" y="6780107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9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0"/>
          <p:cNvSpPr txBox="1">
            <a:spLocks noGrp="1"/>
          </p:cNvSpPr>
          <p:nvPr>
            <p:ph type="title"/>
          </p:nvPr>
        </p:nvSpPr>
        <p:spPr>
          <a:xfrm>
            <a:off x="671831" y="487680"/>
            <a:ext cx="3145790" cy="170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60"/>
              <a:buFont typeface="Calibri"/>
              <a:buNone/>
              <a:defRPr sz="25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0"/>
          <p:cNvSpPr>
            <a:spLocks noGrp="1"/>
          </p:cNvSpPr>
          <p:nvPr>
            <p:ph type="pic" idx="2"/>
          </p:nvPr>
        </p:nvSpPr>
        <p:spPr>
          <a:xfrm>
            <a:off x="4146550" y="1053254"/>
            <a:ext cx="4937760" cy="5198533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60"/>
          <p:cNvSpPr txBox="1">
            <a:spLocks noGrp="1"/>
          </p:cNvSpPr>
          <p:nvPr>
            <p:ph type="body" idx="1"/>
          </p:nvPr>
        </p:nvSpPr>
        <p:spPr>
          <a:xfrm>
            <a:off x="671831" y="2194560"/>
            <a:ext cx="3145790" cy="4065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sz="128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20"/>
              <a:buNone/>
              <a:defRPr sz="112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60"/>
              <a:buNone/>
              <a:defRPr sz="96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9" name="Google Shape;69;p60"/>
          <p:cNvSpPr txBox="1">
            <a:spLocks noGrp="1"/>
          </p:cNvSpPr>
          <p:nvPr>
            <p:ph type="dt" idx="10"/>
          </p:nvPr>
        </p:nvSpPr>
        <p:spPr>
          <a:xfrm>
            <a:off x="67056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60"/>
          <p:cNvSpPr txBox="1">
            <a:spLocks noGrp="1"/>
          </p:cNvSpPr>
          <p:nvPr>
            <p:ph type="ftr" idx="11"/>
          </p:nvPr>
        </p:nvSpPr>
        <p:spPr>
          <a:xfrm>
            <a:off x="3230880" y="6780107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0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1"/>
          <p:cNvSpPr txBox="1">
            <a:spLocks noGrp="1"/>
          </p:cNvSpPr>
          <p:nvPr>
            <p:ph type="title"/>
          </p:nvPr>
        </p:nvSpPr>
        <p:spPr>
          <a:xfrm>
            <a:off x="670560" y="389467"/>
            <a:ext cx="8412480" cy="1413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1"/>
          <p:cNvSpPr txBox="1">
            <a:spLocks noGrp="1"/>
          </p:cNvSpPr>
          <p:nvPr>
            <p:ph type="body" idx="1"/>
          </p:nvPr>
        </p:nvSpPr>
        <p:spPr>
          <a:xfrm rot="5400000">
            <a:off x="2556087" y="61806"/>
            <a:ext cx="4641427" cy="841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61"/>
          <p:cNvSpPr txBox="1">
            <a:spLocks noGrp="1"/>
          </p:cNvSpPr>
          <p:nvPr>
            <p:ph type="dt" idx="10"/>
          </p:nvPr>
        </p:nvSpPr>
        <p:spPr>
          <a:xfrm>
            <a:off x="67056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61"/>
          <p:cNvSpPr txBox="1">
            <a:spLocks noGrp="1"/>
          </p:cNvSpPr>
          <p:nvPr>
            <p:ph type="ftr" idx="11"/>
          </p:nvPr>
        </p:nvSpPr>
        <p:spPr>
          <a:xfrm>
            <a:off x="3230880" y="6780107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1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9"/>
          <p:cNvSpPr txBox="1">
            <a:spLocks noGrp="1"/>
          </p:cNvSpPr>
          <p:nvPr>
            <p:ph type="title"/>
          </p:nvPr>
        </p:nvSpPr>
        <p:spPr>
          <a:xfrm>
            <a:off x="670560" y="389467"/>
            <a:ext cx="8412480" cy="1413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20"/>
              <a:buFont typeface="Calibri"/>
              <a:buNone/>
              <a:defRPr sz="3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9"/>
          <p:cNvSpPr txBox="1">
            <a:spLocks noGrp="1"/>
          </p:cNvSpPr>
          <p:nvPr>
            <p:ph type="body" idx="1"/>
          </p:nvPr>
        </p:nvSpPr>
        <p:spPr>
          <a:xfrm>
            <a:off x="670560" y="1947333"/>
            <a:ext cx="8412480" cy="4641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084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Char char="•"/>
              <a:defRPr sz="22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051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003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sz="14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003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sz="14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003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sz="14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003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sz="14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004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sz="14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004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sz="14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9"/>
          <p:cNvSpPr txBox="1">
            <a:spLocks noGrp="1"/>
          </p:cNvSpPr>
          <p:nvPr>
            <p:ph type="dt" idx="10"/>
          </p:nvPr>
        </p:nvSpPr>
        <p:spPr>
          <a:xfrm>
            <a:off x="67056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9"/>
          <p:cNvSpPr txBox="1">
            <a:spLocks noGrp="1"/>
          </p:cNvSpPr>
          <p:nvPr>
            <p:ph type="ftr" idx="11"/>
          </p:nvPr>
        </p:nvSpPr>
        <p:spPr>
          <a:xfrm>
            <a:off x="3230880" y="6780107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9"/>
          <p:cNvSpPr txBox="1">
            <a:spLocks noGrp="1"/>
          </p:cNvSpPr>
          <p:nvPr>
            <p:ph type="sldNum" idx="12"/>
          </p:nvPr>
        </p:nvSpPr>
        <p:spPr>
          <a:xfrm>
            <a:off x="6888480" y="6780107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2"/>
          <p:cNvSpPr txBox="1">
            <a:spLocks noGrp="1"/>
          </p:cNvSpPr>
          <p:nvPr>
            <p:ph type="title"/>
          </p:nvPr>
        </p:nvSpPr>
        <p:spPr>
          <a:xfrm>
            <a:off x="670560" y="389470"/>
            <a:ext cx="8412480" cy="1413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20"/>
              <a:buFont typeface="Calibri"/>
              <a:buNone/>
              <a:defRPr sz="3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42"/>
          <p:cNvSpPr txBox="1">
            <a:spLocks noGrp="1"/>
          </p:cNvSpPr>
          <p:nvPr>
            <p:ph type="body" idx="1"/>
          </p:nvPr>
        </p:nvSpPr>
        <p:spPr>
          <a:xfrm>
            <a:off x="670560" y="1947333"/>
            <a:ext cx="8412480" cy="4641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084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Arial"/>
              <a:buChar char="•"/>
              <a:defRPr sz="22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051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920"/>
              <a:buFont typeface="Arial"/>
              <a:buChar char="•"/>
              <a:defRPr sz="1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003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sz="14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003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sz="14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003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sz="14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003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sz="14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004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sz="14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004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  <a:defRPr sz="14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42"/>
          <p:cNvSpPr txBox="1">
            <a:spLocks noGrp="1"/>
          </p:cNvSpPr>
          <p:nvPr>
            <p:ph type="dt" idx="10"/>
          </p:nvPr>
        </p:nvSpPr>
        <p:spPr>
          <a:xfrm>
            <a:off x="670560" y="6780111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42"/>
          <p:cNvSpPr txBox="1">
            <a:spLocks noGrp="1"/>
          </p:cNvSpPr>
          <p:nvPr>
            <p:ph type="ftr" idx="11"/>
          </p:nvPr>
        </p:nvSpPr>
        <p:spPr>
          <a:xfrm>
            <a:off x="3230880" y="6780111"/>
            <a:ext cx="329184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42"/>
          <p:cNvSpPr txBox="1">
            <a:spLocks noGrp="1"/>
          </p:cNvSpPr>
          <p:nvPr>
            <p:ph type="sldNum" idx="12"/>
          </p:nvPr>
        </p:nvSpPr>
        <p:spPr>
          <a:xfrm>
            <a:off x="6888480" y="6780111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Arial"/>
              <a:buNone/>
              <a:defRPr sz="96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523784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7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6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alumni-epl@uclouvain.be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7.pn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8.jp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8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_SPhGDyVRlU" TargetMode="External"/><Relationship Id="rId6" Type="http://schemas.openxmlformats.org/officeDocument/2006/relationships/image" Target="../media/image36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"/>
          <p:cNvSpPr txBox="1"/>
          <p:nvPr/>
        </p:nvSpPr>
        <p:spPr>
          <a:xfrm>
            <a:off x="1033782" y="397040"/>
            <a:ext cx="7695693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0" i="0" u="none" strike="noStrike" cap="none" dirty="0">
                <a:solidFill>
                  <a:srgbClr val="2F5496"/>
                </a:solidFill>
                <a:latin typeface="Arial Black"/>
                <a:ea typeface="Arial Black"/>
                <a:cs typeface="Arial Black"/>
                <a:sym typeface="Arial Black"/>
              </a:rPr>
              <a:t>ASSEMBLÉE GÉNÉRALE 2023</a:t>
            </a:r>
            <a:endParaRPr sz="900" b="0" i="0" u="none" strike="noStrike" cap="none" dirty="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2099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0" i="0" u="none" strike="noStrike" cap="none" dirty="0">
                <a:solidFill>
                  <a:srgbClr val="FFC000"/>
                </a:solidFill>
                <a:latin typeface="Arial Black"/>
                <a:ea typeface="Arial Black"/>
                <a:cs typeface="Arial Black"/>
                <a:sym typeface="Arial Black"/>
              </a:rPr>
              <a:t>             </a:t>
            </a:r>
            <a:r>
              <a:rPr lang="fr-FR" sz="1600" b="0" i="0" u="none" strike="noStrike" cap="none" dirty="0">
                <a:solidFill>
                  <a:srgbClr val="FFC000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fr-FR" sz="1600" dirty="0">
                <a:solidFill>
                  <a:srgbClr val="F47D70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r>
              <a:rPr lang="fr-FR" sz="1600" b="0" i="0" u="none" strike="noStrike" cap="none" dirty="0">
                <a:solidFill>
                  <a:srgbClr val="F47D70"/>
                </a:solidFill>
                <a:latin typeface="Arial Black"/>
                <a:ea typeface="Arial Black"/>
                <a:cs typeface="Arial Black"/>
                <a:sym typeface="Arial Black"/>
              </a:rPr>
              <a:t>2.05.2024</a:t>
            </a:r>
            <a:endParaRPr sz="2000" b="0" i="0" u="none" strike="noStrike" cap="none" dirty="0">
              <a:solidFill>
                <a:srgbClr val="F47D7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64" name="Google Shape;16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6834" y="130013"/>
            <a:ext cx="886948" cy="1670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29475" y="214498"/>
            <a:ext cx="877291" cy="1501878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"/>
          <p:cNvSpPr txBox="1"/>
          <p:nvPr/>
        </p:nvSpPr>
        <p:spPr>
          <a:xfrm>
            <a:off x="3292071" y="1580751"/>
            <a:ext cx="316945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0" i="0" u="none" strike="noStrike" cap="none">
                <a:solidFill>
                  <a:srgbClr val="F47D70"/>
                </a:solidFill>
                <a:latin typeface="Arial Black"/>
                <a:ea typeface="Arial Black"/>
                <a:cs typeface="Arial Black"/>
                <a:sym typeface="Arial Black"/>
              </a:rPr>
              <a:t>BIENVENUE !</a:t>
            </a:r>
            <a:endParaRPr sz="1100">
              <a:solidFill>
                <a:srgbClr val="F47D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"/>
          <p:cNvSpPr txBox="1"/>
          <p:nvPr/>
        </p:nvSpPr>
        <p:spPr>
          <a:xfrm>
            <a:off x="5015060" y="2912428"/>
            <a:ext cx="4591706" cy="1490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865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>
                <a:solidFill>
                  <a:srgbClr val="2F5496"/>
                </a:solidFill>
                <a:latin typeface="Avenir"/>
                <a:ea typeface="Avenir"/>
                <a:cs typeface="Avenir"/>
                <a:sym typeface="Avenir"/>
              </a:rPr>
              <a:t>AILouvain N° entreprise: 411 087 879</a:t>
            </a:r>
            <a:endParaRPr dirty="0"/>
          </a:p>
          <a:p>
            <a:pPr marL="0" marR="0" lvl="0" indent="0" algn="r" rtl="0">
              <a:lnSpc>
                <a:spcPct val="1865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dirty="0">
                <a:solidFill>
                  <a:srgbClr val="2F5496"/>
                </a:solidFill>
                <a:latin typeface="Avenir"/>
                <a:ea typeface="Avenir"/>
                <a:cs typeface="Avenir"/>
                <a:sym typeface="Avenir"/>
              </a:rPr>
              <a:t> </a:t>
            </a:r>
            <a:endParaRPr sz="700" dirty="0">
              <a:solidFill>
                <a:srgbClr val="2F5496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0" marR="0" lvl="0" indent="0" algn="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dirty="0">
                <a:solidFill>
                  <a:srgbClr val="2F5496"/>
                </a:solidFill>
                <a:latin typeface="Avenir"/>
                <a:ea typeface="Avenir"/>
                <a:cs typeface="Avenir"/>
                <a:sym typeface="Avenir"/>
              </a:rPr>
              <a:t>Présentée par :</a:t>
            </a:r>
            <a:endParaRPr dirty="0"/>
          </a:p>
          <a:p>
            <a:pPr marL="0" marR="0" lvl="0" indent="0" algn="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dirty="0">
                <a:solidFill>
                  <a:srgbClr val="2F5496"/>
                </a:solidFill>
                <a:latin typeface="Avenir"/>
                <a:ea typeface="Avenir"/>
                <a:cs typeface="Avenir"/>
                <a:sym typeface="Avenir"/>
              </a:rPr>
              <a:t>Steve TUMSON &amp; Laurence GUIOT, </a:t>
            </a:r>
            <a:r>
              <a:rPr lang="fr-FR" sz="1400" dirty="0">
                <a:solidFill>
                  <a:srgbClr val="2F5496"/>
                </a:solidFill>
                <a:latin typeface="Avenir"/>
                <a:ea typeface="Avenir"/>
                <a:cs typeface="Avenir"/>
                <a:sym typeface="Avenir"/>
              </a:rPr>
              <a:t>Co-présidents </a:t>
            </a:r>
            <a:endParaRPr dirty="0"/>
          </a:p>
          <a:p>
            <a:pPr marL="0" marR="0" lvl="0" indent="0" algn="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dirty="0">
                <a:solidFill>
                  <a:srgbClr val="2F5496"/>
                </a:solidFill>
                <a:latin typeface="Avenir"/>
                <a:ea typeface="Avenir"/>
                <a:cs typeface="Avenir"/>
                <a:sym typeface="Avenir"/>
              </a:rPr>
              <a:t>Sébastien COMBEFIS, </a:t>
            </a:r>
            <a:r>
              <a:rPr lang="fr-FR" sz="1400" dirty="0">
                <a:solidFill>
                  <a:srgbClr val="2F5496"/>
                </a:solidFill>
                <a:latin typeface="Avenir"/>
                <a:ea typeface="Avenir"/>
                <a:cs typeface="Avenir"/>
                <a:sym typeface="Avenir"/>
              </a:rPr>
              <a:t>Trésorier</a:t>
            </a:r>
            <a:endParaRPr sz="1400" dirty="0">
              <a:solidFill>
                <a:srgbClr val="2F549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68" name="Google Shape;168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95979" y="5470342"/>
            <a:ext cx="7238162" cy="1744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5F58F0A-34B0-4B30-82C8-500E86EA1B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144" y="2295283"/>
            <a:ext cx="5101020" cy="28693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1"/>
          <p:cNvSpPr txBox="1"/>
          <p:nvPr/>
        </p:nvSpPr>
        <p:spPr>
          <a:xfrm>
            <a:off x="1881365" y="3110949"/>
            <a:ext cx="6202017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i="1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2023 : Merci à nos membres et à nos partenaires!</a:t>
            </a:r>
            <a:endParaRPr sz="4000" i="1" dirty="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3" name="Google Shape;31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11"/>
          <p:cNvSpPr txBox="1"/>
          <p:nvPr/>
        </p:nvSpPr>
        <p:spPr>
          <a:xfrm>
            <a:off x="3122184" y="541989"/>
            <a:ext cx="372037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AG AILouvain 2023</a:t>
            </a:r>
            <a:endParaRPr sz="36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Google Shape;230;p6">
            <a:extLst>
              <a:ext uri="{FF2B5EF4-FFF2-40B4-BE49-F238E27FC236}">
                <a16:creationId xmlns:a16="http://schemas.microsoft.com/office/drawing/2014/main" id="{65323DD3-D5A6-0EEB-D83E-140BB236ECF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51492" y="6129484"/>
            <a:ext cx="4136743" cy="99695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E1F2D5-224F-421E-84A9-40C661CF7004}"/>
              </a:ext>
            </a:extLst>
          </p:cNvPr>
          <p:cNvSpPr/>
          <p:nvPr/>
        </p:nvSpPr>
        <p:spPr>
          <a:xfrm>
            <a:off x="4759620" y="3503712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dirty="0"/>
              <a:t> 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BE273C-09E4-4FFA-BF16-62FC6DFB275A}"/>
              </a:ext>
            </a:extLst>
          </p:cNvPr>
          <p:cNvSpPr/>
          <p:nvPr/>
        </p:nvSpPr>
        <p:spPr>
          <a:xfrm>
            <a:off x="4759620" y="3503712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dirty="0"/>
              <a:t> 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CDE191-10E3-47E9-9EED-C535DFDBCC1E}"/>
              </a:ext>
            </a:extLst>
          </p:cNvPr>
          <p:cNvSpPr/>
          <p:nvPr/>
        </p:nvSpPr>
        <p:spPr>
          <a:xfrm>
            <a:off x="4759620" y="3503712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dirty="0"/>
              <a:t> 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7848" y="9383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43353" y="49304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64"/>
          <p:cNvSpPr/>
          <p:nvPr/>
        </p:nvSpPr>
        <p:spPr>
          <a:xfrm>
            <a:off x="2257838" y="459138"/>
            <a:ext cx="5237923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 err="1">
                <a:ln>
                  <a:noFill/>
                </a:ln>
                <a:solidFill>
                  <a:srgbClr val="ED6D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Membership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ED6D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2023</a:t>
            </a:r>
            <a:r>
              <a:rPr lang="fr-FR" sz="1401" dirty="0">
                <a:ea typeface="Calibri"/>
              </a:rPr>
              <a:t> : 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ED6D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défi relevé !</a:t>
            </a:r>
            <a:endParaRPr kumimoji="0" sz="1401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64"/>
          <p:cNvSpPr/>
          <p:nvPr/>
        </p:nvSpPr>
        <p:spPr>
          <a:xfrm>
            <a:off x="2891896" y="1433721"/>
            <a:ext cx="405412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1E4E7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Evolution </a:t>
            </a:r>
            <a:r>
              <a:rPr kumimoji="0" lang="fr-FR" sz="3200" b="1" i="0" u="none" strike="noStrike" kern="0" cap="none" spc="0" normalizeH="0" baseline="0" noProof="0" dirty="0" err="1">
                <a:ln>
                  <a:noFill/>
                </a:ln>
                <a:solidFill>
                  <a:srgbClr val="1E4E7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Membership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1E4E7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64"/>
          <p:cNvSpPr txBox="1"/>
          <p:nvPr/>
        </p:nvSpPr>
        <p:spPr>
          <a:xfrm>
            <a:off x="784831" y="5313161"/>
            <a:ext cx="8268254" cy="2000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143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1" b="0" i="0" u="none" strike="noStrike" kern="0" cap="none" spc="0" normalizeH="0" baseline="0" noProof="0" dirty="0">
                <a:ln>
                  <a:noFill/>
                </a:ln>
                <a:solidFill>
                  <a:srgbClr val="1E4E7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*</a:t>
            </a:r>
            <a:r>
              <a: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1E4E7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Chiffres YTD en date du 15 mai 2024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400052" marR="0" lvl="0" indent="-28575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r>
              <a:rPr kumimoji="0" lang="fr-FR" sz="1600" b="0" i="0" u="none" strike="noStrike" kern="0" cap="none" spc="0" normalizeH="0" baseline="0" noProof="0" dirty="0" err="1">
                <a:ln>
                  <a:noFill/>
                </a:ln>
                <a:solidFill>
                  <a:srgbClr val="1E4E7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Membership</a:t>
            </a:r>
            <a:r>
              <a: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1E4E7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en hausse par rapport à 2020, 2021, 2022 et 2023 </a:t>
            </a:r>
            <a:r>
              <a: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1E4E79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☺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1E4E79"/>
              </a:solidFill>
              <a:effectLst/>
              <a:highlight>
                <a:srgbClr val="FFFF00"/>
              </a:highlight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400052" indent="-285752">
              <a:buSzPts val="1800"/>
              <a:buFont typeface="Arial"/>
              <a:buChar char="•"/>
              <a:defRPr/>
            </a:pPr>
            <a:r>
              <a: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1E4E79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Les efforts commencent à apporter leurs résultats ( campagnes marketing très régulières, variété des nos activités ) </a:t>
            </a:r>
            <a:r>
              <a:rPr lang="fr-FR" dirty="0">
                <a:solidFill>
                  <a:srgbClr val="1E4E79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☺☺</a:t>
            </a:r>
          </a:p>
          <a:p>
            <a:pPr marL="400052" marR="0" lvl="0" indent="-28575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400052" marR="0" lvl="0" indent="-17145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1E4E7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M.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C55A1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E.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2E75B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R.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C.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I. 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1E4E7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à VOUS !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1E4E7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0" name="Google Shape;270;p64" descr="Visage clignant de l’œil sans remplissag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35560" y="6482768"/>
            <a:ext cx="615585" cy="61558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71" name="Google Shape;271;p64"/>
          <p:cNvGraphicFramePr/>
          <p:nvPr>
            <p:extLst>
              <p:ext uri="{D42A27DB-BD31-4B8C-83A1-F6EECF244321}">
                <p14:modId xmlns:p14="http://schemas.microsoft.com/office/powerpoint/2010/main" val="3762928922"/>
              </p:ext>
            </p:extLst>
          </p:nvPr>
        </p:nvGraphicFramePr>
        <p:xfrm>
          <a:off x="560013" y="2280760"/>
          <a:ext cx="8511250" cy="3054317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392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6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8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24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27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35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081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928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65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u="none" strike="noStrike" cap="none" dirty="0"/>
                        <a:t>  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rgbClr val="E9675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u="none" strike="noStrike" cap="none" dirty="0"/>
                        <a:t>2017 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rgbClr val="E9675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u="none" strike="noStrike" cap="none" dirty="0"/>
                        <a:t>2018 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rgbClr val="E9675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u="none" strike="noStrike" cap="none" dirty="0"/>
                        <a:t>2019 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rgbClr val="E9675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u="none" strike="noStrike" cap="none" dirty="0"/>
                        <a:t>2020 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rgbClr val="E9675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u="none" strike="noStrike" cap="none" dirty="0"/>
                        <a:t>2021 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rgbClr val="E9675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u="none" strike="noStrike" cap="none" dirty="0"/>
                        <a:t>2022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rgbClr val="E9675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b="1" u="none" strike="noStrike" cap="none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2023</a:t>
                      </a:r>
                      <a:endParaRPr sz="1400" b="1" u="none" strike="noStrike" cap="none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rgbClr val="E9675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u="none" strike="noStrike" cap="none" dirty="0">
                          <a:solidFill>
                            <a:srgbClr val="0070C0"/>
                          </a:solidFill>
                        </a:rPr>
                        <a:t>YTD</a:t>
                      </a:r>
                      <a:endParaRPr sz="1400" u="none" strike="noStrike" cap="none" dirty="0">
                        <a:solidFill>
                          <a:srgbClr val="0070C0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u="none" strike="noStrike" cap="none" dirty="0">
                          <a:solidFill>
                            <a:srgbClr val="0070C0"/>
                          </a:solidFill>
                        </a:rPr>
                        <a:t>2024*</a:t>
                      </a:r>
                      <a:endParaRPr sz="1400" u="none" strike="noStrike" cap="none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rgbClr val="E9675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Membres  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rgbClr val="E9675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960 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982 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979 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/>
                        <a:t>931 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/>
                        <a:t>934 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/>
                        <a:t>926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1" u="none" strike="noStrike" cap="none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935</a:t>
                      </a:r>
                      <a:endParaRPr sz="1800" b="1" u="none" strike="noStrike" cap="none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00" b="1" u="none" strike="noStrike" cap="none" dirty="0">
                          <a:solidFill>
                            <a:srgbClr val="0070C0"/>
                          </a:solidFill>
                        </a:rPr>
                        <a:t>958</a:t>
                      </a:r>
                      <a:endParaRPr sz="2000" b="1" u="none" strike="noStrike" cap="none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Nouveaux 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rgbClr val="E9675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56 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42 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68 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44 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62 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/>
                        <a:t>81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1" u="none" strike="noStrike" cap="none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54</a:t>
                      </a:r>
                      <a:endParaRPr sz="1800" b="1" u="none" strike="noStrike" cap="none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0070C0"/>
                          </a:solidFill>
                        </a:rPr>
                        <a:t>75</a:t>
                      </a:r>
                      <a:endParaRPr sz="1800" u="none" strike="noStrike" cap="none">
                        <a:solidFill>
                          <a:srgbClr val="0070C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Cotisations € 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rgbClr val="E9675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/>
                        <a:t>€ 71.570 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/>
                        <a:t>€ 73.175 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€ 72.323 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€ 69.929 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    € 74.000 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€73.963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1" u="none" strike="noStrike" cap="none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€ 74.029</a:t>
                      </a:r>
                      <a:endParaRPr sz="1800" b="1" u="none" strike="noStrike" cap="none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0070C0"/>
                          </a:solidFill>
                        </a:rPr>
                        <a:t>€72.093</a:t>
                      </a:r>
                      <a:endParaRPr sz="1800" u="none" strike="noStrike" cap="none">
                        <a:solidFill>
                          <a:srgbClr val="0070C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150 €  (business)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rgbClr val="E9675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/>
                        <a:t>0 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/>
                        <a:t>23 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/>
                        <a:t>26 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30 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33 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44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1" u="none" strike="noStrike" cap="none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40</a:t>
                      </a:r>
                      <a:endParaRPr sz="1800" b="1" u="none" strike="noStrike" cap="none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0070C0"/>
                          </a:solidFill>
                        </a:rPr>
                        <a:t>47</a:t>
                      </a:r>
                      <a:endParaRPr sz="1800" u="none" strike="noStrike" cap="none">
                        <a:solidFill>
                          <a:srgbClr val="0070C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180 €  (soutien)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rgbClr val="E9675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/>
                        <a:t>20 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/>
                        <a:t>27 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/>
                        <a:t>29 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/>
                        <a:t>25 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32 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40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1" u="none" strike="noStrike" cap="none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35</a:t>
                      </a:r>
                      <a:endParaRPr sz="1800" b="1" u="none" strike="noStrike" cap="none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>
                          <a:solidFill>
                            <a:srgbClr val="0070C0"/>
                          </a:solidFill>
                        </a:rPr>
                        <a:t>29</a:t>
                      </a:r>
                      <a:endParaRPr sz="1800" u="none" strike="noStrike" cap="none">
                        <a:solidFill>
                          <a:srgbClr val="0070C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6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360 €  (honneur)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rgbClr val="E9675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/>
                        <a:t>5 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/>
                        <a:t>7 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/>
                        <a:t>7 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/>
                        <a:t>7 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8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9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1" u="none" strike="noStrike" cap="none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8</a:t>
                      </a:r>
                      <a:endParaRPr sz="1800" b="1" u="none" strike="noStrike" cap="none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>
                          <a:solidFill>
                            <a:srgbClr val="0070C0"/>
                          </a:solidFill>
                        </a:rPr>
                        <a:t>12</a:t>
                      </a:r>
                      <a:endParaRPr sz="1800" u="none" strike="noStrike" cap="none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6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à vie </a:t>
                      </a:r>
                      <a:endParaRPr sz="14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solidFill>
                      <a:srgbClr val="E9675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/>
                        <a:t>70 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/>
                        <a:t>70 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/>
                        <a:t>67 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/>
                        <a:t>56 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/>
                        <a:t>56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/>
                        <a:t>54</a:t>
                      </a: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b="1" u="none" strike="noStrike" cap="none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53</a:t>
                      </a:r>
                      <a:endParaRPr sz="1800" b="1" u="none" strike="noStrike" cap="none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200" u="none" strike="noStrike" cap="none" dirty="0">
                          <a:solidFill>
                            <a:srgbClr val="0070C0"/>
                          </a:solidFill>
                        </a:rPr>
                        <a:t>44</a:t>
                      </a:r>
                      <a:endParaRPr sz="1800" u="none" strike="noStrike" cap="none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72" name="Google Shape;272;p64"/>
          <p:cNvSpPr/>
          <p:nvPr/>
        </p:nvSpPr>
        <p:spPr>
          <a:xfrm>
            <a:off x="8171660" y="2279333"/>
            <a:ext cx="899603" cy="3041212"/>
          </a:xfrm>
          <a:prstGeom prst="rect">
            <a:avLst/>
          </a:prstGeom>
          <a:noFill/>
          <a:ln w="19050" cap="flat" cmpd="sng">
            <a:solidFill>
              <a:srgbClr val="C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7525" tIns="48750" rIns="97525" bIns="4875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2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64"/>
          <p:cNvSpPr/>
          <p:nvPr/>
        </p:nvSpPr>
        <p:spPr>
          <a:xfrm>
            <a:off x="7272057" y="2279333"/>
            <a:ext cx="899603" cy="3054317"/>
          </a:xfrm>
          <a:prstGeom prst="rect">
            <a:avLst/>
          </a:prstGeom>
          <a:noFill/>
          <a:ln w="28575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7525" tIns="48750" rIns="97525" bIns="4875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92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7848" y="9383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43353" y="49304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65"/>
          <p:cNvSpPr/>
          <p:nvPr/>
        </p:nvSpPr>
        <p:spPr>
          <a:xfrm>
            <a:off x="2237240" y="1806800"/>
            <a:ext cx="527912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2800" b="1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Membres d’Honneur (2024)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65"/>
          <p:cNvSpPr txBox="1"/>
          <p:nvPr/>
        </p:nvSpPr>
        <p:spPr>
          <a:xfrm>
            <a:off x="742673" y="5808530"/>
            <a:ext cx="8268254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2800" b="1" dirty="0">
              <a:solidFill>
                <a:srgbClr val="FFC00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M.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C55A1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E.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2E75B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R.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C.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I. 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sym typeface="Arial"/>
              </a:rPr>
              <a:t>à vous!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65"/>
          <p:cNvSpPr/>
          <p:nvPr/>
        </p:nvSpPr>
        <p:spPr>
          <a:xfrm>
            <a:off x="2842594" y="173816"/>
            <a:ext cx="4055167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>
                <a:ln>
                  <a:noFill/>
                </a:ln>
                <a:solidFill>
                  <a:srgbClr val="ED6D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Notre écosystème </a:t>
            </a:r>
            <a:endParaRPr kumimoji="0" sz="1401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800" b="0" i="0" u="none" strike="noStrike" kern="0" cap="none" spc="0" normalizeH="0" baseline="0" noProof="0">
                <a:ln>
                  <a:noFill/>
                </a:ln>
                <a:solidFill>
                  <a:srgbClr val="ED6D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nous soutient car nous créons de la valeur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ED6D5B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12834D-9989-47F0-A261-6B9BE4C329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63845"/>
              </p:ext>
            </p:extLst>
          </p:nvPr>
        </p:nvGraphicFramePr>
        <p:xfrm>
          <a:off x="603409" y="2856640"/>
          <a:ext cx="8268252" cy="30240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794699">
                  <a:extLst>
                    <a:ext uri="{9D8B030D-6E8A-4147-A177-3AD203B41FA5}">
                      <a16:colId xmlns:a16="http://schemas.microsoft.com/office/drawing/2014/main" val="2383165673"/>
                    </a:ext>
                  </a:extLst>
                </a:gridCol>
                <a:gridCol w="1092844">
                  <a:extLst>
                    <a:ext uri="{9D8B030D-6E8A-4147-A177-3AD203B41FA5}">
                      <a16:colId xmlns:a16="http://schemas.microsoft.com/office/drawing/2014/main" val="3424748176"/>
                    </a:ext>
                  </a:extLst>
                </a:gridCol>
                <a:gridCol w="2091558">
                  <a:extLst>
                    <a:ext uri="{9D8B030D-6E8A-4147-A177-3AD203B41FA5}">
                      <a16:colId xmlns:a16="http://schemas.microsoft.com/office/drawing/2014/main" val="1990462392"/>
                    </a:ext>
                  </a:extLst>
                </a:gridCol>
                <a:gridCol w="3195145">
                  <a:extLst>
                    <a:ext uri="{9D8B030D-6E8A-4147-A177-3AD203B41FA5}">
                      <a16:colId xmlns:a16="http://schemas.microsoft.com/office/drawing/2014/main" val="509450290"/>
                    </a:ext>
                  </a:extLst>
                </a:gridCol>
                <a:gridCol w="1094006">
                  <a:extLst>
                    <a:ext uri="{9D8B030D-6E8A-4147-A177-3AD203B41FA5}">
                      <a16:colId xmlns:a16="http://schemas.microsoft.com/office/drawing/2014/main" val="863056066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Monsieur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Marc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Dacier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Ingénieur civil informaticien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1989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0987013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Monsieur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Rodolphe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de Hemptinne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Ingénieur civil mécanicien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1996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375874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Monsieur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 dirty="0">
                          <a:effectLst/>
                        </a:rPr>
                        <a:t>Hervé</a:t>
                      </a:r>
                      <a:endParaRPr lang="fr-B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de Radiguès de Chennevière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Ingénieur civil mécanicien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1968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741883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Monsieur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Godefroid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de Wouters d'Oplinter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</a:rPr>
                        <a:t>Ingénieur civil en mathématiques appliquées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1972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4352376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Madame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Isabelle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Esser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 dirty="0">
                          <a:effectLst/>
                        </a:rPr>
                        <a:t>Ingénieur civil matériaux</a:t>
                      </a:r>
                      <a:endParaRPr lang="fr-B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1987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3156872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Monsieur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Luc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Gathy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 dirty="0">
                          <a:effectLst/>
                        </a:rPr>
                        <a:t>Ingénieur civil électricien</a:t>
                      </a:r>
                      <a:endParaRPr lang="fr-B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1991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039116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Monsieur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Arnaud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Goffin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Ingénieur civil chimiste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1999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3590825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Monsieur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Joseph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Heymans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 dirty="0">
                          <a:effectLst/>
                        </a:rPr>
                        <a:t>Ingénieur civil des constructions</a:t>
                      </a:r>
                      <a:endParaRPr lang="fr-B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1951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5738421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Monsieur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Bernard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Meeus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Ingénieur civil mécanicien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1977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740042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Monsieur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Michel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Simonart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 dirty="0">
                          <a:effectLst/>
                        </a:rPr>
                        <a:t>Ingénieur civil électromécanicien</a:t>
                      </a:r>
                      <a:endParaRPr lang="fr-B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1951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8934553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Baron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Jean-Jacques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Verdickt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Ingénieur civil mécanicien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1969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626865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Monsieur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>
                          <a:effectLst/>
                        </a:rPr>
                        <a:t>Olivier</a:t>
                      </a:r>
                      <a:endParaRPr lang="fr-B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 dirty="0" err="1">
                          <a:effectLst/>
                        </a:rPr>
                        <a:t>Wambersie</a:t>
                      </a:r>
                      <a:endParaRPr lang="fr-B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u="none" strike="noStrike">
                          <a:effectLst/>
                        </a:rPr>
                        <a:t>Ingénieur civil en mathématiques appliquées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200" u="none" strike="noStrike" dirty="0">
                          <a:effectLst/>
                        </a:rPr>
                        <a:t>1986</a:t>
                      </a:r>
                      <a:endParaRPr lang="fr-B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345409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26839" y="49305"/>
            <a:ext cx="600726" cy="1131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6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43355" y="49304"/>
            <a:ext cx="645355" cy="1104814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66"/>
          <p:cNvSpPr txBox="1"/>
          <p:nvPr/>
        </p:nvSpPr>
        <p:spPr>
          <a:xfrm>
            <a:off x="1981041" y="6698141"/>
            <a:ext cx="570883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M.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C55A1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E.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2E75B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R.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C.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I. 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1E4E7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à VOUS !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1E4E79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66"/>
          <p:cNvSpPr/>
          <p:nvPr/>
        </p:nvSpPr>
        <p:spPr>
          <a:xfrm>
            <a:off x="2243173" y="586258"/>
            <a:ext cx="5267261" cy="461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401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29 Membres de Soutien (2024)</a:t>
            </a:r>
            <a:endParaRPr kumimoji="0" sz="2401" b="1" i="0" u="none" strike="noStrike" kern="0" cap="none" spc="0" normalizeH="0" baseline="0" noProof="0" dirty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66"/>
          <p:cNvSpPr/>
          <p:nvPr/>
        </p:nvSpPr>
        <p:spPr>
          <a:xfrm>
            <a:off x="2807877" y="93879"/>
            <a:ext cx="405516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ED6D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Notre écosystème </a:t>
            </a:r>
            <a:endParaRPr kumimoji="0" sz="1401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600" b="0" i="0" u="none" strike="noStrike" kern="0" cap="none" spc="0" normalizeH="0" baseline="0" noProof="0">
                <a:ln>
                  <a:noFill/>
                </a:ln>
                <a:solidFill>
                  <a:srgbClr val="ED6D5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nous soutient car nous créons de la valeur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ED6D5B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85D5C3-8CCC-46FE-BFD1-1A18B71205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1379995"/>
              </p:ext>
            </p:extLst>
          </p:nvPr>
        </p:nvGraphicFramePr>
        <p:xfrm>
          <a:off x="846083" y="1368945"/>
          <a:ext cx="8061434" cy="5157737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983195">
                  <a:extLst>
                    <a:ext uri="{9D8B030D-6E8A-4147-A177-3AD203B41FA5}">
                      <a16:colId xmlns:a16="http://schemas.microsoft.com/office/drawing/2014/main" val="3405807216"/>
                    </a:ext>
                  </a:extLst>
                </a:gridCol>
                <a:gridCol w="880253">
                  <a:extLst>
                    <a:ext uri="{9D8B030D-6E8A-4147-A177-3AD203B41FA5}">
                      <a16:colId xmlns:a16="http://schemas.microsoft.com/office/drawing/2014/main" val="514334502"/>
                    </a:ext>
                  </a:extLst>
                </a:gridCol>
                <a:gridCol w="1693502">
                  <a:extLst>
                    <a:ext uri="{9D8B030D-6E8A-4147-A177-3AD203B41FA5}">
                      <a16:colId xmlns:a16="http://schemas.microsoft.com/office/drawing/2014/main" val="150556056"/>
                    </a:ext>
                  </a:extLst>
                </a:gridCol>
                <a:gridCol w="3122034">
                  <a:extLst>
                    <a:ext uri="{9D8B030D-6E8A-4147-A177-3AD203B41FA5}">
                      <a16:colId xmlns:a16="http://schemas.microsoft.com/office/drawing/2014/main" val="555151888"/>
                    </a:ext>
                  </a:extLst>
                </a:gridCol>
                <a:gridCol w="1382450">
                  <a:extLst>
                    <a:ext uri="{9D8B030D-6E8A-4147-A177-3AD203B41FA5}">
                      <a16:colId xmlns:a16="http://schemas.microsoft.com/office/drawing/2014/main" val="1596532935"/>
                    </a:ext>
                  </a:extLst>
                </a:gridCol>
              </a:tblGrid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Léon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Baes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électricien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1972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88209979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Paul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Bilande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u="none" strike="noStrike">
                          <a:effectLst/>
                        </a:rPr>
                        <a:t>Ingénieur civil en mathématiques appliquées</a:t>
                      </a:r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 dirty="0">
                          <a:effectLst/>
                        </a:rPr>
                        <a:t>1971</a:t>
                      </a:r>
                      <a:endParaRPr lang="fr-BE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9425158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Paul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Bodart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u="none" strike="noStrike">
                          <a:effectLst/>
                        </a:rPr>
                        <a:t>Ingénieur civil en mathématiques appliquées</a:t>
                      </a:r>
                      <a:endParaRPr lang="fr-FR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1976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35256139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Michel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Bollen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électricien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1984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574555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Christian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Boon-Falleur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mécanicien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1971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88424765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Thierry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 dirty="0" err="1">
                          <a:effectLst/>
                        </a:rPr>
                        <a:t>Caeymaex</a:t>
                      </a:r>
                      <a:endParaRPr lang="fr-BE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métallurgiste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1967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13983038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Albert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 dirty="0">
                          <a:effectLst/>
                        </a:rPr>
                        <a:t>Dardenne</a:t>
                      </a:r>
                      <a:endParaRPr lang="fr-BE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métallurgiste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1966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428175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Etienne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Defalque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électricien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1972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48905445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Jean-Claude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Deligne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mécanicien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1967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0360418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Georges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Dumbruch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chimiste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1974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5434675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Denis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Flandre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électricien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1986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13984095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Madame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Emilie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Fockedey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mécanicien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2006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8629182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Jean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Gigot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électricien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1980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5180552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Philippe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Goblet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 dirty="0">
                          <a:effectLst/>
                        </a:rPr>
                        <a:t>Ingénieur civil des constructions</a:t>
                      </a:r>
                      <a:endParaRPr lang="fr-BE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 dirty="0">
                          <a:effectLst/>
                        </a:rPr>
                        <a:t>1979</a:t>
                      </a:r>
                      <a:endParaRPr lang="fr-BE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93834950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Jacques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Herpain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des constructions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1964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5607154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Jules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Janssen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 dirty="0">
                          <a:effectLst/>
                        </a:rPr>
                        <a:t>Ingénieur civil des constructions</a:t>
                      </a:r>
                      <a:endParaRPr lang="fr-BE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1975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2070444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Miguel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Laduron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mécanicien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1997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07456993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Pascal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Laffineur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électricien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1988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8414756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Jacques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Lempereur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des constructions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1965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765853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Xavier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Lepot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mécanicien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1986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0795375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Bernard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Poot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électricien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1971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33311453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Luc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Reginster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matériaux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1989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8746209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Georges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Van Goethem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mécanicien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1974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75689399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Quentin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Van Overmeere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chimiste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2006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1290369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Jacques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Van Vyve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électricien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1971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3503268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Pierre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Van den Wouwer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chimiste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1966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05933200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Jean-Louis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Willems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informaticien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1998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8044258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Guy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de Selliers de Moranville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mécanicien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1975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67210748"/>
                  </a:ext>
                </a:extLst>
              </a:tr>
              <a:tr h="177853"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Monsieur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Gérard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 dirty="0">
                          <a:effectLst/>
                        </a:rPr>
                        <a:t>van </a:t>
                      </a:r>
                      <a:r>
                        <a:rPr lang="fr-BE" sz="1050" u="none" strike="noStrike" dirty="0" err="1">
                          <a:effectLst/>
                        </a:rPr>
                        <a:t>Schendel</a:t>
                      </a:r>
                      <a:endParaRPr lang="fr-BE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>
                          <a:effectLst/>
                        </a:rPr>
                        <a:t>Ingénieur civil des mines</a:t>
                      </a:r>
                      <a:endParaRPr lang="fr-B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050" u="none" strike="noStrike" dirty="0">
                          <a:effectLst/>
                        </a:rPr>
                        <a:t>1951</a:t>
                      </a:r>
                      <a:endParaRPr lang="fr-BE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67" marR="6667" marT="6667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431718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7845" y="93827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43353" y="49301"/>
            <a:ext cx="869001" cy="148768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34" name="Google Shape;334;p13"/>
          <p:cNvGraphicFramePr/>
          <p:nvPr>
            <p:extLst>
              <p:ext uri="{D42A27DB-BD31-4B8C-83A1-F6EECF244321}">
                <p14:modId xmlns:p14="http://schemas.microsoft.com/office/powerpoint/2010/main" val="1918362986"/>
              </p:ext>
            </p:extLst>
          </p:nvPr>
        </p:nvGraphicFramePr>
        <p:xfrm>
          <a:off x="829614" y="1758369"/>
          <a:ext cx="7610949" cy="5474636"/>
        </p:xfrm>
        <a:graphic>
          <a:graphicData uri="http://schemas.openxmlformats.org/drawingml/2006/table">
            <a:tbl>
              <a:tblPr firstRow="1" bandRow="1">
                <a:noFill/>
                <a:tableStyleId>{544DF97E-5349-47F5-BD90-74DAD7FFE8F3}</a:tableStyleId>
              </a:tblPr>
              <a:tblGrid>
                <a:gridCol w="202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70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0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20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55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7474">
                  <a:extLst>
                    <a:ext uri="{9D8B030D-6E8A-4147-A177-3AD203B41FA5}">
                      <a16:colId xmlns:a16="http://schemas.microsoft.com/office/drawing/2014/main" val="2372134636"/>
                    </a:ext>
                  </a:extLst>
                </a:gridCol>
              </a:tblGrid>
              <a:tr h="367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/>
                        <a:t>Entreprise</a:t>
                      </a:r>
                      <a:endParaRPr sz="2000"/>
                    </a:p>
                  </a:txBody>
                  <a:tcPr marL="91450" marR="91450" marT="45725" marB="45725"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/>
                        <a:t>2020</a:t>
                      </a:r>
                      <a:endParaRPr sz="2000"/>
                    </a:p>
                  </a:txBody>
                  <a:tcPr marL="91450" marR="91450" marT="45725" marB="45725"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/>
                        <a:t>2021</a:t>
                      </a:r>
                      <a:endParaRPr sz="2000"/>
                    </a:p>
                  </a:txBody>
                  <a:tcPr marL="91450" marR="91450" marT="45725" marB="45725"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</a:rPr>
                        <a:t>2022</a:t>
                      </a:r>
                      <a:endParaRPr sz="2000"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dirty="0">
                          <a:solidFill>
                            <a:srgbClr val="548135"/>
                          </a:solidFill>
                        </a:rPr>
                        <a:t> </a:t>
                      </a:r>
                      <a:r>
                        <a:rPr lang="fr-FR"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2023</a:t>
                      </a:r>
                      <a:endParaRPr sz="20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YTD 2024</a:t>
                      </a:r>
                      <a:endParaRPr sz="20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7D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 dirty="0"/>
                        <a:t>SAFRAN</a:t>
                      </a:r>
                      <a:endParaRPr dirty="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 dirty="0"/>
                        <a:t>ODOO</a:t>
                      </a:r>
                      <a:endParaRPr dirty="0"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/>
                        <a:t>BESIX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1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/>
                        <a:t>STIB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/>
                        <a:t>ORANGE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/>
                        <a:t>NLMK</a:t>
                      </a:r>
                      <a:endParaRPr sz="1600" b="1"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8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 dirty="0"/>
                        <a:t>CAPGEMINI ENGINEERING</a:t>
                      </a:r>
                      <a:endParaRPr sz="1600" b="1" dirty="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/>
                        <a:t>INFRABEL</a:t>
                      </a:r>
                      <a:endParaRPr sz="1600" b="1"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9E5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/>
                        <a:t>NOKIA</a:t>
                      </a:r>
                      <a:endParaRPr sz="1600" b="1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/>
                        <a:t>GSK</a:t>
                      </a:r>
                      <a:endParaRPr sz="1600" b="1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579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r>
                        <a:rPr lang="fr-FR" sz="1600" b="1"/>
                        <a:t>SWECO</a:t>
                      </a:r>
                      <a:endParaRPr sz="1600" b="1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rgbClr val="548135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C2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00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1"/>
                        <a:t>TOTAL (tous partenariats)</a:t>
                      </a:r>
                      <a:endParaRPr sz="1600" b="1"/>
                    </a:p>
                  </a:txBody>
                  <a:tcPr marL="91450" marR="91450" marT="45725" marB="45725"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1"/>
                        <a:t>50630 €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1"/>
                        <a:t>69574 €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</a:rPr>
                        <a:t>90160 €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100050 €</a:t>
                      </a:r>
                      <a:endParaRPr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7D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48600 €</a:t>
                      </a:r>
                      <a:endParaRPr sz="2000" b="1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F47D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335" name="Google Shape;335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22599" y="3116636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15693" y="3769937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03502" y="4124939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62109" y="5027766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4804" y="3769937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9070" y="3096203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65129" y="3465167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58594" y="4124938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333" y="4536270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17224" y="3450828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17223" y="4554247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04406" y="5370341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44487" y="3128525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33915" y="3823807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44487" y="4159514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97986" y="4554248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08788" y="3477611"/>
            <a:ext cx="372979" cy="372979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13"/>
          <p:cNvSpPr/>
          <p:nvPr/>
        </p:nvSpPr>
        <p:spPr>
          <a:xfrm>
            <a:off x="2257838" y="392970"/>
            <a:ext cx="5237923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Evolution des Partenariats Premium</a:t>
            </a:r>
            <a:endParaRPr dirty="0"/>
          </a:p>
        </p:txBody>
      </p:sp>
      <p:pic>
        <p:nvPicPr>
          <p:cNvPr id="354" name="Google Shape;354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61108" y="3092188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67041" y="3465167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79425" y="3784018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79424" y="4124937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61108" y="5332716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93097" y="5757411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79424" y="6182106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13" descr="Coch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17222" y="5799481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54;p13" descr="Coche">
            <a:extLst>
              <a:ext uri="{FF2B5EF4-FFF2-40B4-BE49-F238E27FC236}">
                <a16:creationId xmlns:a16="http://schemas.microsoft.com/office/drawing/2014/main" id="{4B61BDFE-4F79-4EB1-887B-33C77CB5959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38550" y="2442784"/>
            <a:ext cx="372979" cy="37297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pic>
      <p:pic>
        <p:nvPicPr>
          <p:cNvPr id="32" name="Google Shape;354;p13" descr="Coche">
            <a:extLst>
              <a:ext uri="{FF2B5EF4-FFF2-40B4-BE49-F238E27FC236}">
                <a16:creationId xmlns:a16="http://schemas.microsoft.com/office/drawing/2014/main" id="{D2077A9C-BEDC-4C8B-8DF6-1AE158A70AD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25049" y="2732815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54;p13" descr="Coche">
            <a:extLst>
              <a:ext uri="{FF2B5EF4-FFF2-40B4-BE49-F238E27FC236}">
                <a16:creationId xmlns:a16="http://schemas.microsoft.com/office/drawing/2014/main" id="{06392820-892C-451C-8E6E-B0CDE3BD93E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87207" y="6238647"/>
            <a:ext cx="372979" cy="37297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pic>
      <p:pic>
        <p:nvPicPr>
          <p:cNvPr id="34" name="Google Shape;354;p13" descr="Coche">
            <a:extLst>
              <a:ext uri="{FF2B5EF4-FFF2-40B4-BE49-F238E27FC236}">
                <a16:creationId xmlns:a16="http://schemas.microsoft.com/office/drawing/2014/main" id="{09F080E3-ABA8-41D6-9802-6A784D3B80B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38130" y="4072466"/>
            <a:ext cx="372979" cy="37297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pic>
      <p:pic>
        <p:nvPicPr>
          <p:cNvPr id="35" name="Google Shape;354;p13" descr="Coche">
            <a:extLst>
              <a:ext uri="{FF2B5EF4-FFF2-40B4-BE49-F238E27FC236}">
                <a16:creationId xmlns:a16="http://schemas.microsoft.com/office/drawing/2014/main" id="{307776F8-3CE9-4648-A963-FA98AE40D48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38129" y="3721087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54;p13" descr="Coche">
            <a:extLst>
              <a:ext uri="{FF2B5EF4-FFF2-40B4-BE49-F238E27FC236}">
                <a16:creationId xmlns:a16="http://schemas.microsoft.com/office/drawing/2014/main" id="{2EF9E06B-AB18-474E-89AE-C617273C6A0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32196" y="3374960"/>
            <a:ext cx="372979" cy="37297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</p:pic>
      <p:pic>
        <p:nvPicPr>
          <p:cNvPr id="37" name="Google Shape;354;p13" descr="Coche">
            <a:extLst>
              <a:ext uri="{FF2B5EF4-FFF2-40B4-BE49-F238E27FC236}">
                <a16:creationId xmlns:a16="http://schemas.microsoft.com/office/drawing/2014/main" id="{2735330D-F2BA-4F04-8D8A-96807FE9473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38129" y="3056244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54;p13" descr="Coche">
            <a:extLst>
              <a:ext uri="{FF2B5EF4-FFF2-40B4-BE49-F238E27FC236}">
                <a16:creationId xmlns:a16="http://schemas.microsoft.com/office/drawing/2014/main" id="{55AD01D6-2618-4DA7-BD0E-D0175FF5AE6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00881" y="5815210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354;p13" descr="Coche">
            <a:extLst>
              <a:ext uri="{FF2B5EF4-FFF2-40B4-BE49-F238E27FC236}">
                <a16:creationId xmlns:a16="http://schemas.microsoft.com/office/drawing/2014/main" id="{04391959-8F0B-46A8-851A-EA0ADE34E51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32196" y="2764416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354;p13" descr="Coche">
            <a:extLst>
              <a:ext uri="{FF2B5EF4-FFF2-40B4-BE49-F238E27FC236}">
                <a16:creationId xmlns:a16="http://schemas.microsoft.com/office/drawing/2014/main" id="{34AFE337-59F6-46BE-AF34-2AC7A35A33F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63023" y="4550914"/>
            <a:ext cx="372979" cy="372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354;p13" descr="Coche">
            <a:extLst>
              <a:ext uri="{FF2B5EF4-FFF2-40B4-BE49-F238E27FC236}">
                <a16:creationId xmlns:a16="http://schemas.microsoft.com/office/drawing/2014/main" id="{8F2E83DA-F2B3-404F-9A80-15F411BB135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87207" y="5400745"/>
            <a:ext cx="372979" cy="3729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4"/>
          <p:cNvSpPr/>
          <p:nvPr/>
        </p:nvSpPr>
        <p:spPr>
          <a:xfrm>
            <a:off x="458429" y="6045330"/>
            <a:ext cx="8823489" cy="769401"/>
          </a:xfrm>
          <a:prstGeom prst="rect">
            <a:avLst/>
          </a:prstGeom>
          <a:solidFill>
            <a:srgbClr val="F47D7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M.</a:t>
            </a:r>
            <a:r>
              <a:rPr lang="fr-FR" sz="2400" b="1" dirty="0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E.</a:t>
            </a:r>
            <a:r>
              <a:rPr lang="fr-FR" sz="2400" b="1" dirty="0">
                <a:solidFill>
                  <a:srgbClr val="2E75B5"/>
                </a:solidFill>
                <a:latin typeface="Arial"/>
                <a:ea typeface="Arial"/>
                <a:cs typeface="Arial"/>
                <a:sym typeface="Arial"/>
              </a:rPr>
              <a:t>R.</a:t>
            </a:r>
            <a:r>
              <a:rPr lang="fr-FR" sz="2400" b="1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C.</a:t>
            </a:r>
            <a:r>
              <a:rPr lang="fr-FR" sz="2400" b="1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I. </a:t>
            </a:r>
            <a:r>
              <a:rPr lang="fr-FR" sz="2000" b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à tous nos MEMBRES et à tous nos PARTENAIRES pour leur confiance!</a:t>
            </a:r>
            <a:endParaRPr sz="2400" b="1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8" name="Google Shape;36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7845" y="93827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43353" y="4930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14"/>
          <p:cNvSpPr/>
          <p:nvPr/>
        </p:nvSpPr>
        <p:spPr>
          <a:xfrm>
            <a:off x="2627563" y="93827"/>
            <a:ext cx="4498476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Partenariats entreprises </a:t>
            </a:r>
            <a:r>
              <a:rPr lang="fr-FR" sz="20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(Transition Engineering Jobs Night, </a:t>
            </a:r>
            <a:r>
              <a:rPr lang="fr-FR" sz="2000" dirty="0" err="1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Industrial</a:t>
            </a:r>
            <a:r>
              <a:rPr lang="fr-FR" sz="20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 Engineering Jobs Exchange, IT Jobs Exchange, </a:t>
            </a:r>
            <a:r>
              <a:rPr lang="fr-FR" sz="2000" dirty="0" err="1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Internships</a:t>
            </a:r>
            <a:r>
              <a:rPr lang="fr-FR" sz="20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 Night, …)</a:t>
            </a:r>
            <a:endParaRPr sz="28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943A0E6-2416-4BFD-8B38-62A0611F1F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922" y="1697606"/>
            <a:ext cx="7915755" cy="414257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7"/>
          <p:cNvSpPr txBox="1"/>
          <p:nvPr/>
        </p:nvSpPr>
        <p:spPr>
          <a:xfrm>
            <a:off x="1520687" y="3110949"/>
            <a:ext cx="678842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4000"/>
              <a:buFont typeface="Calibri"/>
              <a:buNone/>
            </a:pPr>
            <a:r>
              <a:rPr lang="fr-FR" sz="4000" b="0" i="1" u="none" strike="noStrike" cap="none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2024 et au-delà : Perspectives</a:t>
            </a:r>
            <a:endParaRPr sz="4000" b="0" i="1" u="none" strike="noStrike" cap="none" dirty="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0" name="Google Shape;400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17"/>
          <p:cNvSpPr txBox="1"/>
          <p:nvPr/>
        </p:nvSpPr>
        <p:spPr>
          <a:xfrm>
            <a:off x="3054711" y="609458"/>
            <a:ext cx="372037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D5B"/>
              </a:buClr>
              <a:buSzPts val="3600"/>
              <a:buFont typeface="Calibri"/>
              <a:buNone/>
            </a:pPr>
            <a:r>
              <a:rPr lang="fr-FR" sz="3600" b="0" i="0" u="none" strike="noStrike" cap="none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AG AILouvain 2023</a:t>
            </a:r>
            <a:endParaRPr sz="3600" b="0" i="0" u="none" strike="noStrike" cap="none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3" name="Google Shape;403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46528" y="6207264"/>
            <a:ext cx="4136743" cy="996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16068" y="126304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03764" y="8299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18"/>
          <p:cNvSpPr txBox="1"/>
          <p:nvPr/>
        </p:nvSpPr>
        <p:spPr>
          <a:xfrm>
            <a:off x="1988155" y="252249"/>
            <a:ext cx="583324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En 2024, on poursuit sur notre lancée</a:t>
            </a:r>
            <a:endParaRPr sz="20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CF71934-100B-4D08-85DC-134172D488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61913"/>
            <a:ext cx="9753600" cy="549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4808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0"/>
          <p:cNvSpPr txBox="1"/>
          <p:nvPr/>
        </p:nvSpPr>
        <p:spPr>
          <a:xfrm>
            <a:off x="2246826" y="596434"/>
            <a:ext cx="544148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2024: événements récurrents</a:t>
            </a:r>
            <a:endParaRPr sz="2800" b="1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5" name="Google Shape;285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3546" y="83404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41871" y="93825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10">
            <a:extLst>
              <a:ext uri="{FF2B5EF4-FFF2-40B4-BE49-F238E27FC236}">
                <a16:creationId xmlns:a16="http://schemas.microsoft.com/office/drawing/2014/main" id="{3C67B1BC-531B-456B-8525-7A2F03BB67FC}"/>
              </a:ext>
            </a:extLst>
          </p:cNvPr>
          <p:cNvSpPr txBox="1"/>
          <p:nvPr/>
        </p:nvSpPr>
        <p:spPr>
          <a:xfrm>
            <a:off x="928455" y="1819668"/>
            <a:ext cx="8318245" cy="4899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92814" lvl="1" indent="-246407">
              <a:lnSpc>
                <a:spcPts val="3195"/>
              </a:lnSpc>
              <a:buClrTx/>
              <a:buFont typeface="Arial"/>
              <a:buChar char="•"/>
            </a:pPr>
            <a:r>
              <a:rPr lang="en-US" sz="2400" b="1" kern="1200" dirty="0">
                <a:solidFill>
                  <a:srgbClr val="0070C0"/>
                </a:solidFill>
                <a:latin typeface="Calibri"/>
                <a:ea typeface="+mn-ea"/>
              </a:rPr>
              <a:t>Evaluations de stage  </a:t>
            </a:r>
            <a:r>
              <a:rPr lang="en-US" sz="2400" kern="1200" dirty="0">
                <a:solidFill>
                  <a:srgbClr val="0070C0"/>
                </a:solidFill>
                <a:latin typeface="Calibri"/>
                <a:ea typeface="+mn-ea"/>
              </a:rPr>
              <a:t>: 22 </a:t>
            </a:r>
            <a:r>
              <a:rPr lang="en-US" sz="2400" kern="1200" dirty="0" err="1">
                <a:solidFill>
                  <a:srgbClr val="0070C0"/>
                </a:solidFill>
                <a:latin typeface="Calibri"/>
                <a:ea typeface="+mn-ea"/>
              </a:rPr>
              <a:t>janvier</a:t>
            </a:r>
            <a:r>
              <a:rPr lang="en-US" sz="2400" kern="1200" dirty="0">
                <a:solidFill>
                  <a:srgbClr val="0070C0"/>
                </a:solidFill>
                <a:latin typeface="Calibri"/>
                <a:ea typeface="+mn-ea"/>
              </a:rPr>
              <a:t>, 10 </a:t>
            </a:r>
            <a:r>
              <a:rPr lang="en-US" sz="2400" kern="1200" dirty="0" err="1">
                <a:solidFill>
                  <a:srgbClr val="0070C0"/>
                </a:solidFill>
                <a:latin typeface="Calibri"/>
                <a:ea typeface="+mn-ea"/>
              </a:rPr>
              <a:t>juin</a:t>
            </a:r>
            <a:r>
              <a:rPr lang="en-US" sz="2400" kern="1200" dirty="0">
                <a:solidFill>
                  <a:srgbClr val="0070C0"/>
                </a:solidFill>
                <a:latin typeface="Calibri"/>
                <a:ea typeface="+mn-ea"/>
              </a:rPr>
              <a:t>, Sept (TBA) </a:t>
            </a:r>
          </a:p>
          <a:p>
            <a:pPr marL="492814" lvl="1" indent="-246407">
              <a:lnSpc>
                <a:spcPts val="3195"/>
              </a:lnSpc>
              <a:buClrTx/>
              <a:buFont typeface="Arial"/>
              <a:buChar char="•"/>
            </a:pPr>
            <a:r>
              <a:rPr lang="en-US" sz="2400" b="1" kern="1200" dirty="0">
                <a:solidFill>
                  <a:srgbClr val="0070C0"/>
                </a:solidFill>
                <a:latin typeface="Calibri"/>
                <a:ea typeface="+mn-ea"/>
              </a:rPr>
              <a:t>Job Discovery </a:t>
            </a:r>
            <a:r>
              <a:rPr lang="en-US" sz="2400" kern="1200" dirty="0">
                <a:solidFill>
                  <a:srgbClr val="0070C0"/>
                </a:solidFill>
                <a:latin typeface="Calibri"/>
                <a:ea typeface="+mn-ea"/>
              </a:rPr>
              <a:t>: 13 </a:t>
            </a:r>
            <a:r>
              <a:rPr lang="en-US" sz="2400" kern="1200" dirty="0" err="1">
                <a:solidFill>
                  <a:srgbClr val="0070C0"/>
                </a:solidFill>
                <a:latin typeface="Calibri"/>
                <a:ea typeface="+mn-ea"/>
              </a:rPr>
              <a:t>février</a:t>
            </a:r>
            <a:endParaRPr lang="en-US" sz="2400" kern="1200" dirty="0">
              <a:solidFill>
                <a:srgbClr val="0070C0"/>
              </a:solidFill>
              <a:latin typeface="Calibri"/>
              <a:ea typeface="+mn-ea"/>
            </a:endParaRPr>
          </a:p>
          <a:p>
            <a:pPr marL="492814" lvl="1" indent="-246407">
              <a:lnSpc>
                <a:spcPts val="3195"/>
              </a:lnSpc>
              <a:buClrTx/>
              <a:buFont typeface="Arial"/>
              <a:buChar char="•"/>
            </a:pPr>
            <a:r>
              <a:rPr lang="en-US" sz="2400" b="1" kern="1200" dirty="0">
                <a:solidFill>
                  <a:srgbClr val="0070C0"/>
                </a:solidFill>
                <a:latin typeface="Calibri"/>
                <a:ea typeface="+mn-ea"/>
              </a:rPr>
              <a:t>Simulations </a:t>
            </a:r>
            <a:r>
              <a:rPr lang="en-US" sz="2400" b="1" kern="1200" dirty="0" err="1">
                <a:solidFill>
                  <a:srgbClr val="0070C0"/>
                </a:solidFill>
                <a:latin typeface="Calibri"/>
                <a:ea typeface="+mn-ea"/>
              </a:rPr>
              <a:t>d’interviews</a:t>
            </a:r>
            <a:r>
              <a:rPr lang="en-US" sz="2400" b="1" kern="1200" dirty="0">
                <a:solidFill>
                  <a:srgbClr val="0070C0"/>
                </a:solidFill>
                <a:latin typeface="Calibri"/>
                <a:ea typeface="+mn-ea"/>
              </a:rPr>
              <a:t> </a:t>
            </a:r>
            <a:r>
              <a:rPr lang="en-US" sz="2400" kern="1200" dirty="0">
                <a:solidFill>
                  <a:srgbClr val="0070C0"/>
                </a:solidFill>
                <a:latin typeface="Calibri"/>
                <a:ea typeface="+mn-ea"/>
              </a:rPr>
              <a:t>: 21 </a:t>
            </a:r>
            <a:r>
              <a:rPr lang="en-US" sz="2400" kern="1200" dirty="0" err="1">
                <a:solidFill>
                  <a:srgbClr val="0070C0"/>
                </a:solidFill>
                <a:latin typeface="Calibri"/>
                <a:ea typeface="+mn-ea"/>
              </a:rPr>
              <a:t>février</a:t>
            </a:r>
            <a:endParaRPr lang="en-US" sz="2400" kern="1200" dirty="0">
              <a:solidFill>
                <a:srgbClr val="0070C0"/>
              </a:solidFill>
              <a:latin typeface="Calibri"/>
              <a:ea typeface="+mn-ea"/>
            </a:endParaRPr>
          </a:p>
          <a:p>
            <a:pPr marL="492814" lvl="1" indent="-246407">
              <a:lnSpc>
                <a:spcPts val="3195"/>
              </a:lnSpc>
              <a:buClrTx/>
              <a:buFont typeface="Arial"/>
              <a:buChar char="•"/>
            </a:pPr>
            <a:r>
              <a:rPr lang="en-US" sz="2400" b="1" kern="1200" dirty="0" err="1">
                <a:solidFill>
                  <a:srgbClr val="0070C0"/>
                </a:solidFill>
                <a:latin typeface="Calibri"/>
                <a:ea typeface="+mn-ea"/>
              </a:rPr>
              <a:t>Joyeuses</a:t>
            </a:r>
            <a:r>
              <a:rPr lang="en-US" sz="2400" b="1" kern="1200" dirty="0">
                <a:solidFill>
                  <a:srgbClr val="0070C0"/>
                </a:solidFill>
                <a:latin typeface="Calibri"/>
                <a:ea typeface="+mn-ea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latin typeface="Calibri"/>
                <a:ea typeface="+mn-ea"/>
              </a:rPr>
              <a:t>Retrouvailles</a:t>
            </a:r>
            <a:r>
              <a:rPr lang="en-US" sz="2400" b="1" kern="1200" dirty="0">
                <a:solidFill>
                  <a:srgbClr val="0070C0"/>
                </a:solidFill>
                <a:latin typeface="Calibri"/>
                <a:ea typeface="+mn-ea"/>
              </a:rPr>
              <a:t>  </a:t>
            </a:r>
            <a:r>
              <a:rPr lang="en-US" sz="2400" kern="1200" dirty="0">
                <a:solidFill>
                  <a:srgbClr val="0070C0"/>
                </a:solidFill>
                <a:latin typeface="Calibri"/>
                <a:ea typeface="+mn-ea"/>
              </a:rPr>
              <a:t>: 21 mars, 16 </a:t>
            </a:r>
            <a:r>
              <a:rPr lang="en-US" sz="2400" kern="1200" dirty="0" err="1">
                <a:solidFill>
                  <a:srgbClr val="0070C0"/>
                </a:solidFill>
                <a:latin typeface="Calibri"/>
                <a:ea typeface="+mn-ea"/>
              </a:rPr>
              <a:t>mai</a:t>
            </a:r>
            <a:r>
              <a:rPr lang="en-US" sz="2400" kern="1200" dirty="0">
                <a:solidFill>
                  <a:srgbClr val="0070C0"/>
                </a:solidFill>
                <a:latin typeface="Calibri"/>
                <a:ea typeface="+mn-ea"/>
              </a:rPr>
              <a:t>, 30 </a:t>
            </a:r>
            <a:r>
              <a:rPr lang="en-US" sz="2400" kern="1200" dirty="0" err="1">
                <a:solidFill>
                  <a:srgbClr val="0070C0"/>
                </a:solidFill>
                <a:latin typeface="Calibri"/>
                <a:ea typeface="+mn-ea"/>
              </a:rPr>
              <a:t>mai</a:t>
            </a:r>
            <a:r>
              <a:rPr lang="en-US" sz="2400" kern="1200" dirty="0">
                <a:solidFill>
                  <a:srgbClr val="0070C0"/>
                </a:solidFill>
                <a:latin typeface="Calibri"/>
                <a:ea typeface="+mn-ea"/>
              </a:rPr>
              <a:t>, 8 oct</a:t>
            </a:r>
          </a:p>
          <a:p>
            <a:pPr marL="492814" lvl="1" indent="-246407">
              <a:lnSpc>
                <a:spcPts val="3195"/>
              </a:lnSpc>
              <a:buClrTx/>
              <a:buFont typeface="Arial"/>
              <a:buChar char="•"/>
            </a:pPr>
            <a:r>
              <a:rPr lang="en-US" sz="2400" b="1" kern="1200" dirty="0">
                <a:solidFill>
                  <a:srgbClr val="0070C0"/>
                </a:solidFill>
                <a:latin typeface="Calibri"/>
                <a:ea typeface="+mn-ea"/>
              </a:rPr>
              <a:t>Transition Engineering Jobs Night </a:t>
            </a:r>
            <a:r>
              <a:rPr lang="en-US" sz="2400" kern="1200" dirty="0">
                <a:solidFill>
                  <a:srgbClr val="0070C0"/>
                </a:solidFill>
                <a:latin typeface="Calibri"/>
                <a:ea typeface="+mn-ea"/>
              </a:rPr>
              <a:t>: 20 </a:t>
            </a:r>
            <a:r>
              <a:rPr lang="en-US" sz="2400" kern="1200" dirty="0" err="1">
                <a:solidFill>
                  <a:srgbClr val="0070C0"/>
                </a:solidFill>
                <a:latin typeface="Calibri"/>
                <a:ea typeface="+mn-ea"/>
              </a:rPr>
              <a:t>février</a:t>
            </a:r>
            <a:endParaRPr lang="en-US" sz="2400" kern="1200" dirty="0">
              <a:solidFill>
                <a:srgbClr val="0070C0"/>
              </a:solidFill>
              <a:latin typeface="Calibri"/>
              <a:ea typeface="+mn-ea"/>
            </a:endParaRPr>
          </a:p>
          <a:p>
            <a:pPr marL="492814" lvl="1" indent="-246407">
              <a:lnSpc>
                <a:spcPts val="3195"/>
              </a:lnSpc>
              <a:buClrTx/>
              <a:buFont typeface="Arial"/>
              <a:buChar char="•"/>
            </a:pPr>
            <a:r>
              <a:rPr lang="en-US" sz="2400" b="1" kern="1200" dirty="0">
                <a:solidFill>
                  <a:srgbClr val="0070C0"/>
                </a:solidFill>
                <a:latin typeface="Calibri"/>
                <a:ea typeface="+mn-ea"/>
              </a:rPr>
              <a:t>Industrial Engineering Jobs Exchange </a:t>
            </a:r>
            <a:r>
              <a:rPr lang="en-US" sz="2400" kern="1200" dirty="0">
                <a:solidFill>
                  <a:srgbClr val="0070C0"/>
                </a:solidFill>
                <a:latin typeface="Calibri"/>
                <a:ea typeface="+mn-ea"/>
              </a:rPr>
              <a:t>: 23 </a:t>
            </a:r>
            <a:r>
              <a:rPr lang="en-US" sz="2400" kern="1200" dirty="0" err="1">
                <a:solidFill>
                  <a:srgbClr val="0070C0"/>
                </a:solidFill>
                <a:latin typeface="Calibri"/>
                <a:ea typeface="+mn-ea"/>
              </a:rPr>
              <a:t>avril</a:t>
            </a:r>
            <a:endParaRPr lang="en-US" sz="2400" kern="1200" dirty="0">
              <a:solidFill>
                <a:srgbClr val="0070C0"/>
              </a:solidFill>
              <a:latin typeface="Calibri"/>
              <a:ea typeface="+mn-ea"/>
            </a:endParaRPr>
          </a:p>
          <a:p>
            <a:pPr marL="492814" lvl="1" indent="-246407">
              <a:lnSpc>
                <a:spcPts val="3195"/>
              </a:lnSpc>
              <a:buClrTx/>
              <a:buFont typeface="Arial"/>
              <a:buChar char="•"/>
            </a:pPr>
            <a:r>
              <a:rPr lang="en-US" sz="2400" b="1" kern="1200" dirty="0">
                <a:solidFill>
                  <a:srgbClr val="0070C0"/>
                </a:solidFill>
                <a:latin typeface="Calibri"/>
                <a:ea typeface="+mn-ea"/>
              </a:rPr>
              <a:t>AG et </a:t>
            </a:r>
            <a:r>
              <a:rPr lang="en-US" sz="2400" b="1" kern="1200" dirty="0" err="1">
                <a:solidFill>
                  <a:srgbClr val="0070C0"/>
                </a:solidFill>
                <a:latin typeface="Calibri"/>
                <a:ea typeface="+mn-ea"/>
              </a:rPr>
              <a:t>conférence</a:t>
            </a:r>
            <a:r>
              <a:rPr lang="en-US" sz="2400" b="1" kern="1200" dirty="0">
                <a:solidFill>
                  <a:srgbClr val="0070C0"/>
                </a:solidFill>
                <a:latin typeface="Calibri"/>
                <a:ea typeface="+mn-ea"/>
              </a:rPr>
              <a:t> chez un </a:t>
            </a:r>
            <a:r>
              <a:rPr lang="en-US" sz="2400" b="1" kern="1200" dirty="0" err="1">
                <a:solidFill>
                  <a:srgbClr val="0070C0"/>
                </a:solidFill>
                <a:latin typeface="Calibri"/>
                <a:ea typeface="+mn-ea"/>
              </a:rPr>
              <a:t>partenaire</a:t>
            </a:r>
            <a:r>
              <a:rPr lang="en-US" sz="2400" b="1" kern="1200" dirty="0">
                <a:solidFill>
                  <a:srgbClr val="0070C0"/>
                </a:solidFill>
                <a:latin typeface="Calibri"/>
                <a:ea typeface="+mn-ea"/>
              </a:rPr>
              <a:t> </a:t>
            </a:r>
            <a:r>
              <a:rPr lang="en-US" sz="2400" kern="1200" dirty="0">
                <a:solidFill>
                  <a:srgbClr val="0070C0"/>
                </a:solidFill>
                <a:latin typeface="Calibri"/>
                <a:ea typeface="+mn-ea"/>
              </a:rPr>
              <a:t>: 22 </a:t>
            </a:r>
            <a:r>
              <a:rPr lang="en-US" sz="2400" kern="1200" dirty="0" err="1">
                <a:solidFill>
                  <a:srgbClr val="0070C0"/>
                </a:solidFill>
                <a:latin typeface="Calibri"/>
                <a:ea typeface="+mn-ea"/>
              </a:rPr>
              <a:t>mai</a:t>
            </a:r>
            <a:r>
              <a:rPr lang="en-US" sz="2400" kern="1200" dirty="0">
                <a:solidFill>
                  <a:srgbClr val="0070C0"/>
                </a:solidFill>
                <a:latin typeface="Calibri"/>
                <a:ea typeface="+mn-ea"/>
              </a:rPr>
              <a:t> chez </a:t>
            </a:r>
            <a:r>
              <a:rPr lang="en-US" sz="2400" kern="1200" dirty="0" err="1">
                <a:solidFill>
                  <a:srgbClr val="0070C0"/>
                </a:solidFill>
                <a:latin typeface="Calibri"/>
                <a:ea typeface="+mn-ea"/>
              </a:rPr>
              <a:t>Sweco</a:t>
            </a:r>
            <a:endParaRPr lang="en-US" sz="2400" kern="1200" dirty="0">
              <a:solidFill>
                <a:srgbClr val="0070C0"/>
              </a:solidFill>
              <a:latin typeface="Calibri"/>
              <a:ea typeface="+mn-ea"/>
            </a:endParaRPr>
          </a:p>
          <a:p>
            <a:pPr marL="492814" lvl="1" indent="-246407">
              <a:lnSpc>
                <a:spcPts val="3195"/>
              </a:lnSpc>
              <a:buClrTx/>
              <a:buFont typeface="Arial"/>
              <a:buChar char="•"/>
            </a:pPr>
            <a:r>
              <a:rPr lang="en-US" sz="2400" b="1" kern="1200" dirty="0">
                <a:solidFill>
                  <a:srgbClr val="FF5757"/>
                </a:solidFill>
                <a:latin typeface="Calibri"/>
                <a:ea typeface="+mn-ea"/>
              </a:rPr>
              <a:t>Alumni Award @ EPL </a:t>
            </a:r>
            <a:r>
              <a:rPr lang="en-US" sz="2400" kern="1200" dirty="0">
                <a:solidFill>
                  <a:srgbClr val="FF5757"/>
                </a:solidFill>
                <a:latin typeface="Calibri"/>
                <a:ea typeface="+mn-ea"/>
              </a:rPr>
              <a:t>: 26 </a:t>
            </a:r>
            <a:r>
              <a:rPr lang="en-US" sz="2400" kern="1200" dirty="0" err="1">
                <a:solidFill>
                  <a:srgbClr val="FF5757"/>
                </a:solidFill>
                <a:latin typeface="Calibri"/>
                <a:ea typeface="+mn-ea"/>
              </a:rPr>
              <a:t>Juin</a:t>
            </a:r>
            <a:r>
              <a:rPr lang="en-US" sz="2400" kern="1200" dirty="0">
                <a:solidFill>
                  <a:srgbClr val="FF5757"/>
                </a:solidFill>
                <a:latin typeface="Calibri"/>
                <a:ea typeface="+mn-ea"/>
              </a:rPr>
              <a:t> + 4 sept</a:t>
            </a:r>
          </a:p>
          <a:p>
            <a:pPr marL="492814" lvl="1" indent="-246407">
              <a:lnSpc>
                <a:spcPts val="3195"/>
              </a:lnSpc>
              <a:buClrTx/>
              <a:buFont typeface="Arial"/>
              <a:buChar char="•"/>
            </a:pPr>
            <a:r>
              <a:rPr lang="en-US" sz="2400" b="1" kern="1200" dirty="0">
                <a:solidFill>
                  <a:srgbClr val="FF5757"/>
                </a:solidFill>
                <a:latin typeface="Calibri"/>
                <a:ea typeface="+mn-ea"/>
              </a:rPr>
              <a:t>IT Jobs Exchange </a:t>
            </a:r>
            <a:r>
              <a:rPr lang="en-US" sz="2400" kern="1200" dirty="0">
                <a:solidFill>
                  <a:srgbClr val="FF5757"/>
                </a:solidFill>
                <a:latin typeface="Calibri"/>
                <a:ea typeface="+mn-ea"/>
              </a:rPr>
              <a:t>: 8 </a:t>
            </a:r>
            <a:r>
              <a:rPr lang="en-US" sz="2400" kern="1200" dirty="0" err="1">
                <a:solidFill>
                  <a:srgbClr val="FF5757"/>
                </a:solidFill>
                <a:latin typeface="Calibri"/>
                <a:ea typeface="+mn-ea"/>
              </a:rPr>
              <a:t>octobre</a:t>
            </a:r>
            <a:endParaRPr lang="en-US" sz="2400" kern="1200" dirty="0">
              <a:solidFill>
                <a:srgbClr val="FF5757"/>
              </a:solidFill>
              <a:latin typeface="Calibri"/>
              <a:ea typeface="+mn-ea"/>
            </a:endParaRPr>
          </a:p>
          <a:p>
            <a:pPr marL="492814" lvl="1" indent="-246407">
              <a:lnSpc>
                <a:spcPts val="3195"/>
              </a:lnSpc>
              <a:buClrTx/>
              <a:buFont typeface="Arial"/>
              <a:buChar char="•"/>
            </a:pPr>
            <a:r>
              <a:rPr lang="en-US" sz="2400" b="1" kern="1200" dirty="0">
                <a:solidFill>
                  <a:srgbClr val="FF5757"/>
                </a:solidFill>
                <a:latin typeface="Calibri"/>
                <a:ea typeface="+mn-ea"/>
              </a:rPr>
              <a:t>Soirées CIO </a:t>
            </a:r>
            <a:r>
              <a:rPr lang="en-US" sz="2400" kern="1200" dirty="0">
                <a:solidFill>
                  <a:srgbClr val="FF5757"/>
                </a:solidFill>
                <a:latin typeface="Calibri"/>
                <a:ea typeface="+mn-ea"/>
              </a:rPr>
              <a:t>: dates à confirmer</a:t>
            </a:r>
          </a:p>
          <a:p>
            <a:pPr marL="492814" lvl="1" indent="-246407">
              <a:lnSpc>
                <a:spcPts val="3195"/>
              </a:lnSpc>
              <a:buClrTx/>
              <a:buFont typeface="Arial"/>
              <a:buChar char="•"/>
            </a:pPr>
            <a:r>
              <a:rPr lang="en-US" sz="2400" b="1" kern="1200" dirty="0">
                <a:solidFill>
                  <a:srgbClr val="FF5757"/>
                </a:solidFill>
                <a:latin typeface="Calibri"/>
                <a:ea typeface="+mn-ea"/>
              </a:rPr>
              <a:t>Career &amp; Internships Night </a:t>
            </a:r>
            <a:r>
              <a:rPr lang="en-US" sz="2400" kern="1200" dirty="0">
                <a:solidFill>
                  <a:srgbClr val="FF5757"/>
                </a:solidFill>
                <a:latin typeface="Calibri"/>
                <a:ea typeface="+mn-ea"/>
              </a:rPr>
              <a:t>: 13 </a:t>
            </a:r>
            <a:r>
              <a:rPr lang="en-US" sz="2400" kern="1200" dirty="0" err="1">
                <a:solidFill>
                  <a:srgbClr val="FF5757"/>
                </a:solidFill>
                <a:latin typeface="Calibri"/>
                <a:ea typeface="+mn-ea"/>
              </a:rPr>
              <a:t>nov</a:t>
            </a:r>
            <a:endParaRPr lang="en-US" sz="2400" kern="1200" dirty="0">
              <a:solidFill>
                <a:srgbClr val="FF5757"/>
              </a:solidFill>
              <a:latin typeface="Calibri"/>
              <a:ea typeface="+mn-ea"/>
            </a:endParaRPr>
          </a:p>
          <a:p>
            <a:pPr marL="492814" lvl="1" indent="-246407">
              <a:lnSpc>
                <a:spcPts val="3195"/>
              </a:lnSpc>
              <a:buClrTx/>
              <a:buFont typeface="Arial"/>
              <a:buChar char="•"/>
            </a:pPr>
            <a:r>
              <a:rPr lang="en-US" sz="2400" b="1" kern="1200" dirty="0">
                <a:solidFill>
                  <a:srgbClr val="FF5757"/>
                </a:solidFill>
                <a:latin typeface="Calibri"/>
                <a:ea typeface="+mn-ea"/>
              </a:rPr>
              <a:t>Fête de la Sainte </a:t>
            </a:r>
            <a:r>
              <a:rPr lang="en-US" sz="2400" b="1" kern="1200" dirty="0" err="1">
                <a:solidFill>
                  <a:srgbClr val="FF5757"/>
                </a:solidFill>
                <a:latin typeface="Calibri"/>
                <a:ea typeface="+mn-ea"/>
              </a:rPr>
              <a:t>Barbe</a:t>
            </a:r>
            <a:r>
              <a:rPr lang="en-US" sz="2400" b="1" kern="1200" dirty="0">
                <a:solidFill>
                  <a:srgbClr val="FF5757"/>
                </a:solidFill>
                <a:latin typeface="Calibri"/>
                <a:ea typeface="+mn-ea"/>
              </a:rPr>
              <a:t> </a:t>
            </a:r>
            <a:r>
              <a:rPr lang="en-US" sz="2400" kern="1200" dirty="0">
                <a:solidFill>
                  <a:srgbClr val="FF5757"/>
                </a:solidFill>
                <a:latin typeface="Calibri"/>
                <a:ea typeface="+mn-ea"/>
              </a:rPr>
              <a:t>: 20 </a:t>
            </a:r>
            <a:r>
              <a:rPr lang="en-US" sz="2400" kern="1200" dirty="0" err="1">
                <a:solidFill>
                  <a:srgbClr val="FF5757"/>
                </a:solidFill>
                <a:latin typeface="Calibri"/>
                <a:ea typeface="+mn-ea"/>
              </a:rPr>
              <a:t>nov</a:t>
            </a:r>
            <a:endParaRPr lang="en-US" sz="2400" kern="1200" dirty="0">
              <a:solidFill>
                <a:srgbClr val="FF5757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739593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0"/>
          <p:cNvSpPr txBox="1"/>
          <p:nvPr/>
        </p:nvSpPr>
        <p:spPr>
          <a:xfrm>
            <a:off x="2246826" y="596434"/>
            <a:ext cx="544148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2024: événements variables</a:t>
            </a:r>
            <a:endParaRPr sz="2800" b="1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5" name="Google Shape;285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3546" y="83404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41871" y="93825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10">
            <a:extLst>
              <a:ext uri="{FF2B5EF4-FFF2-40B4-BE49-F238E27FC236}">
                <a16:creationId xmlns:a16="http://schemas.microsoft.com/office/drawing/2014/main" id="{92555AD0-B3AB-4083-BAAF-1B1D7632B1E1}"/>
              </a:ext>
            </a:extLst>
          </p:cNvPr>
          <p:cNvSpPr txBox="1"/>
          <p:nvPr/>
        </p:nvSpPr>
        <p:spPr>
          <a:xfrm>
            <a:off x="960205" y="1632644"/>
            <a:ext cx="8223741" cy="59446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9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CONFERENCES - DEBATS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452883" marR="0" lvl="1" indent="-226442" algn="l" defTabSz="914400" rtl="0" eaLnBrk="1" fontAlgn="auto" latinLnBrk="0" hangingPunct="1">
              <a:lnSpc>
                <a:spcPts val="29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Cycle sur les IA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Génératives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“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éthique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régulations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”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oct 23, “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économie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environnement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” le 18 mar,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“Santé”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7 oct ,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enseignement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”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en-US" sz="1600" kern="1200" dirty="0">
                <a:solidFill>
                  <a:srgbClr val="E96755"/>
                </a:solidFill>
                <a:latin typeface="Calibri"/>
                <a:ea typeface="+mn-ea"/>
                <a:cs typeface="+mn-cs"/>
              </a:rPr>
              <a:t>m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2025</a:t>
            </a:r>
          </a:p>
          <a:p>
            <a:pPr marL="452883" marR="0" lvl="1" indent="-226442" algn="l" defTabSz="914400" rtl="0" eaLnBrk="1" fontAlgn="auto" latinLnBrk="0" hangingPunct="1">
              <a:lnSpc>
                <a:spcPts val="29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1600" b="1" kern="1200" dirty="0">
                <a:solidFill>
                  <a:srgbClr val="E96755"/>
                </a:solidFill>
                <a:latin typeface="Calibri"/>
                <a:ea typeface="+mn-ea"/>
                <a:cs typeface="+mn-cs"/>
              </a:rPr>
              <a:t>FILM – tables rondes : “les Femmes de Sciences” </a:t>
            </a:r>
            <a:r>
              <a:rPr lang="en-US" sz="1600" kern="1200" dirty="0">
                <a:solidFill>
                  <a:srgbClr val="E96755"/>
                </a:solidFill>
                <a:latin typeface="Calibri"/>
                <a:ea typeface="+mn-ea"/>
                <a:cs typeface="+mn-cs"/>
              </a:rPr>
              <a:t>le 24 </a:t>
            </a:r>
            <a:r>
              <a:rPr lang="en-US" sz="1600" kern="1200" dirty="0" err="1">
                <a:solidFill>
                  <a:srgbClr val="E96755"/>
                </a:solidFill>
                <a:latin typeface="Calibri"/>
                <a:ea typeface="+mn-ea"/>
                <a:cs typeface="+mn-cs"/>
              </a:rPr>
              <a:t>septembre</a:t>
            </a:r>
            <a:endParaRPr lang="en-US" sz="1600" kern="1200" dirty="0">
              <a:solidFill>
                <a:srgbClr val="E96755"/>
              </a:solidFill>
              <a:latin typeface="Calibri"/>
              <a:ea typeface="+mn-ea"/>
              <a:cs typeface="+mn-cs"/>
            </a:endParaRPr>
          </a:p>
          <a:p>
            <a:pPr marL="452883" marR="0" lvl="1" indent="-226442" algn="l" defTabSz="914400" rtl="0" eaLnBrk="1" fontAlgn="auto" latinLnBrk="0" hangingPunct="1">
              <a:lnSpc>
                <a:spcPts val="29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Cycles sur les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énergies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renouvelables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dates à confirmer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oct 2024, Mar 25, ...)</a:t>
            </a:r>
          </a:p>
          <a:p>
            <a:pPr marL="452883" marR="0" lvl="1" indent="-226442" algn="l" defTabSz="914400" rtl="0" eaLnBrk="1" fontAlgn="auto" latinLnBrk="0" hangingPunct="1">
              <a:lnSpc>
                <a:spcPts val="29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Conférence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ISF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avec les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Agros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sur le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thème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l’eau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: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Nov 24</a:t>
            </a:r>
          </a:p>
          <a:p>
            <a:pPr marL="0" marR="0" lvl="0" indent="0" algn="l" defTabSz="914400" rtl="0" eaLnBrk="1" fontAlgn="auto" latinLnBrk="0" hangingPunct="1">
              <a:lnSpc>
                <a:spcPts val="29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MIDIS DE L’AILOUVAIN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452883" marR="0" lvl="1" indent="-226442" algn="l" defTabSz="914400" rtl="0" eaLnBrk="1" fontAlgn="auto" latinLnBrk="0" hangingPunct="1">
              <a:lnSpc>
                <a:spcPts val="29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David Bol (13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février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), Jean-Pierre Raskin (21 mars),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François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Massonet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(17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juin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),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Aude Simar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(19 sept), TBA le 19 oct, le 30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nov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9675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29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PARCOURS TRANSITION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étapes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529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Conf Rapport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GIEC (Paul Jaumain) le 27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Fresque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du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Climat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 Sébastien Thomas)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10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juin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Atelier 2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Tonnes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(Xavier Marichal)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le 17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juin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9675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29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SEMINAIRE :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Cap sur ma Vie 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 6 au 8 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juillet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avec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Pierre de </a:t>
            </a:r>
            <a:r>
              <a:rPr lang="en-US" sz="1600" b="1" kern="1200" dirty="0">
                <a:solidFill>
                  <a:srgbClr val="E96755"/>
                </a:solidFill>
                <a:latin typeface="Calibri"/>
                <a:ea typeface="+mn-ea"/>
                <a:cs typeface="+mn-cs"/>
              </a:rPr>
              <a:t>L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OVINFOSSE</a:t>
            </a:r>
          </a:p>
          <a:p>
            <a:pPr marL="0" marR="0" lvl="0" indent="0" algn="l" defTabSz="914400" rtl="0" eaLnBrk="1" fontAlgn="auto" latinLnBrk="0" hangingPunct="1">
              <a:lnSpc>
                <a:spcPts val="29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VISITES DE SITES ET D’ENTREPRISES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452883" marR="0" lvl="1" indent="-226442" algn="l" defTabSz="914400" rtl="0" eaLnBrk="1" fontAlgn="auto" latinLnBrk="0" hangingPunct="1">
              <a:lnSpc>
                <a:spcPts val="29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Chantier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SWECO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: le 19 sept</a:t>
            </a:r>
          </a:p>
          <a:p>
            <a:pPr marL="452883" marR="0" lvl="1" indent="-226442" algn="l" defTabSz="914400" rtl="0" eaLnBrk="1" fontAlgn="auto" latinLnBrk="0" hangingPunct="1">
              <a:lnSpc>
                <a:spcPts val="29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Site de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Bure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96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: le 15 oct</a:t>
            </a:r>
          </a:p>
          <a:p>
            <a:pPr marL="0" marR="0" lvl="0" indent="0" algn="l" defTabSz="914400" rtl="0" eaLnBrk="1" fontAlgn="auto" latinLnBrk="0" hangingPunct="1">
              <a:lnSpc>
                <a:spcPts val="319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529B"/>
              </a:solidFill>
              <a:effectLst/>
              <a:uLnTx/>
              <a:uFillTx/>
              <a:latin typeface="TT For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3383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44418" y="183955"/>
            <a:ext cx="560339" cy="1055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73122" y="188761"/>
            <a:ext cx="616594" cy="1055577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"/>
          <p:cNvSpPr txBox="1"/>
          <p:nvPr/>
        </p:nvSpPr>
        <p:spPr>
          <a:xfrm>
            <a:off x="3139261" y="296246"/>
            <a:ext cx="359935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Bienvenue</a:t>
            </a:r>
            <a:r>
              <a:rPr lang="fr-FR" sz="240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MERCI</a:t>
            </a:r>
            <a:r>
              <a:rPr lang="fr-FR" sz="240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 pour votre présence</a:t>
            </a:r>
            <a:endParaRPr sz="240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C65B83-5B78-474B-A8A0-994011F4C6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7532566"/>
              </p:ext>
            </p:extLst>
          </p:nvPr>
        </p:nvGraphicFramePr>
        <p:xfrm>
          <a:off x="1690244" y="1291092"/>
          <a:ext cx="6373112" cy="5791632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764773">
                  <a:extLst>
                    <a:ext uri="{9D8B030D-6E8A-4147-A177-3AD203B41FA5}">
                      <a16:colId xmlns:a16="http://schemas.microsoft.com/office/drawing/2014/main" val="268589153"/>
                    </a:ext>
                  </a:extLst>
                </a:gridCol>
                <a:gridCol w="1975665">
                  <a:extLst>
                    <a:ext uri="{9D8B030D-6E8A-4147-A177-3AD203B41FA5}">
                      <a16:colId xmlns:a16="http://schemas.microsoft.com/office/drawing/2014/main" val="3176630596"/>
                    </a:ext>
                  </a:extLst>
                </a:gridCol>
                <a:gridCol w="3218422">
                  <a:extLst>
                    <a:ext uri="{9D8B030D-6E8A-4147-A177-3AD203B41FA5}">
                      <a16:colId xmlns:a16="http://schemas.microsoft.com/office/drawing/2014/main" val="2164210377"/>
                    </a:ext>
                  </a:extLst>
                </a:gridCol>
                <a:gridCol w="414252">
                  <a:extLst>
                    <a:ext uri="{9D8B030D-6E8A-4147-A177-3AD203B41FA5}">
                      <a16:colId xmlns:a16="http://schemas.microsoft.com/office/drawing/2014/main" val="2263921810"/>
                    </a:ext>
                  </a:extLst>
                </a:gridCol>
              </a:tblGrid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Alexis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Barbarin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des constructions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2020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3855654784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Paul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Bilande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Ingénieur civil en mathématiques appliquées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1971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2258266706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Luc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Bioul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des constructions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1978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2004783194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Michel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Bollen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électricien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1984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3787990642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Michel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Bouckaert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mécanicien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1970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2382437126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Michel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 dirty="0" err="1">
                          <a:effectLst/>
                        </a:rPr>
                        <a:t>Butaye</a:t>
                      </a:r>
                      <a:endParaRPr lang="fr-B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mécanicien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1976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935110547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Serge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Collin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électricien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1982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1301801453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Sébastien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Combéfis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informaticien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2007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692617384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Xavier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Darmstaedter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électricien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1968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3685594630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Didier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Delincé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des constructions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2002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2112496223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Pierre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de Lovinfosse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mécanicien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1988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2000727383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Assad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El Haddad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électricien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1978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1920758819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André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Ghysen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des constructions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1978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3330023667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Laurence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Guiot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Ingénieur civil chimie et matériaux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1994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2637366334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Micheline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Huart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chimiste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1977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3265490313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Quentin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Hunin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informaticien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2011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949964512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Alain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Jonas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matériaux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1986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2078193663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Thierry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le Jeune d'Allegeershecque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mécanicien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1988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277646944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Xavier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Lepot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mécanicien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1986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4239078996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Baudouin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Oldenhove de Guertechin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 dirty="0">
                          <a:effectLst/>
                        </a:rPr>
                        <a:t>Ingénieur Civil Physicien</a:t>
                      </a:r>
                      <a:endParaRPr lang="fr-B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1997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390244125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Bernard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Rausch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électricien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1980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3800567702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Francis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Renier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mécanicien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1977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3919700407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Francis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Renier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mécanicien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1977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815347774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Paul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Robaux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électricien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1977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947440578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Aude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Simar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mécanicien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2002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1647080295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Benoit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Simon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électricien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1992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1552106056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Luc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Simons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électricien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1976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4266840521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Marc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Sohet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métallurgiste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1975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1968388576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Tanguy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Triest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mécanicien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1995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3790458338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Steve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Tumson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électromécanicien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2009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3622122248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Joris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Van Hecke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Master en sciences informatiques 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2015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3093061351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Marc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Vreuls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des constructions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1973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1800594111"/>
                  </a:ext>
                </a:extLst>
              </a:tr>
              <a:tr h="175504"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Pascal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Laffineur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>
                          <a:effectLst/>
                        </a:rPr>
                        <a:t>Ingénieur civil électricien</a:t>
                      </a:r>
                      <a:endParaRPr lang="fr-B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1100" u="none" strike="noStrike" dirty="0">
                          <a:effectLst/>
                        </a:rPr>
                        <a:t>1988</a:t>
                      </a:r>
                      <a:endParaRPr lang="fr-B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59" marR="5859" marT="5859" marB="0" anchor="b"/>
                </a:tc>
                <a:extLst>
                  <a:ext uri="{0D108BD9-81ED-4DB2-BD59-A6C34878D82A}">
                    <a16:rowId xmlns:a16="http://schemas.microsoft.com/office/drawing/2014/main" val="400452835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24"/>
          <p:cNvSpPr txBox="1"/>
          <p:nvPr/>
        </p:nvSpPr>
        <p:spPr>
          <a:xfrm>
            <a:off x="1792539" y="2398001"/>
            <a:ext cx="6202017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757070"/>
              </a:buClr>
              <a:buSzPts val="4000"/>
            </a:pPr>
            <a:r>
              <a:rPr lang="fr-FR" sz="4000" i="1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Résultats financiers 2023 et budget 2024</a:t>
            </a:r>
            <a:endParaRPr sz="1801" dirty="0"/>
          </a:p>
          <a:p>
            <a:pPr algn="ctr">
              <a:buClr>
                <a:schemeClr val="dk1"/>
              </a:buClr>
              <a:buSzPts val="4000"/>
            </a:pPr>
            <a:endParaRPr sz="4000" i="1" dirty="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/>
            <a:r>
              <a:rPr lang="fr-FR" sz="2800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Présentation et approbation des comptes de l’exercice 2023</a:t>
            </a:r>
            <a:endParaRPr sz="1801" dirty="0"/>
          </a:p>
          <a:p>
            <a:pPr algn="ctr">
              <a:buClr>
                <a:schemeClr val="dk1"/>
              </a:buClr>
              <a:buSzPts val="4000"/>
            </a:pPr>
            <a:endParaRPr sz="4000" i="1" dirty="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1" name="Google Shape;49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3640" y="188762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3735" y="188762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24"/>
          <p:cNvSpPr txBox="1"/>
          <p:nvPr/>
        </p:nvSpPr>
        <p:spPr>
          <a:xfrm>
            <a:off x="3033358" y="609458"/>
            <a:ext cx="372037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ED6D5B"/>
              </a:buClr>
              <a:buSzPts val="3600"/>
            </a:pPr>
            <a:r>
              <a:rPr lang="fr-FR" sz="36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AG AILouvain 2023</a:t>
            </a:r>
            <a:endParaRPr sz="36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4" name="Google Shape;494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01559" y="6115179"/>
            <a:ext cx="4136743" cy="996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Google Shape;500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24792" y="143655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04592" y="118456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25"/>
          <p:cNvSpPr txBox="1"/>
          <p:nvPr/>
        </p:nvSpPr>
        <p:spPr>
          <a:xfrm>
            <a:off x="674332" y="2009790"/>
            <a:ext cx="8147481" cy="338514"/>
          </a:xfrm>
          <a:prstGeom prst="rect">
            <a:avLst/>
          </a:prstGeom>
          <a:solidFill>
            <a:srgbClr val="F47D7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fr-FR" sz="1600" b="1" dirty="0">
                <a:solidFill>
                  <a:srgbClr val="1E4E79"/>
                </a:solidFill>
              </a:rPr>
              <a:t>La situation est maîtrisée, preuve de la résilience de notre business model</a:t>
            </a:r>
            <a:endParaRPr sz="1801" dirty="0"/>
          </a:p>
        </p:txBody>
      </p:sp>
      <p:sp>
        <p:nvSpPr>
          <p:cNvPr id="503" name="Google Shape;503;p25"/>
          <p:cNvSpPr txBox="1"/>
          <p:nvPr/>
        </p:nvSpPr>
        <p:spPr>
          <a:xfrm>
            <a:off x="2665424" y="102666"/>
            <a:ext cx="4165298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fr-FR" sz="32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Défi financier relevé dans une conjoncture difficile</a:t>
            </a:r>
            <a:endParaRPr sz="32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25"/>
          <p:cNvSpPr txBox="1"/>
          <p:nvPr/>
        </p:nvSpPr>
        <p:spPr>
          <a:xfrm>
            <a:off x="674332" y="2588192"/>
            <a:ext cx="8672869" cy="361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9" indent="-285759">
              <a:buClr>
                <a:srgbClr val="1E4E79"/>
              </a:buClr>
              <a:buSzPts val="1800"/>
              <a:buFont typeface="Calibri"/>
              <a:buChar char="-"/>
            </a:pPr>
            <a:r>
              <a:rPr lang="fr-FR" sz="180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La situation financière est maîtrisée grâce à des </a:t>
            </a:r>
            <a:r>
              <a:rPr lang="fr-FR" sz="1801" b="1" dirty="0" err="1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memberships</a:t>
            </a:r>
            <a:r>
              <a:rPr lang="fr-FR" sz="1801" b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 et des partenariats entreprises encore en augmentation</a:t>
            </a:r>
            <a:r>
              <a:rPr lang="fr-FR" sz="180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. Ceci nous permet de financer les événements en diminuant les frais de participation pour les membres</a:t>
            </a:r>
          </a:p>
          <a:p>
            <a:pPr marL="285759" indent="-285759">
              <a:spcBef>
                <a:spcPts val="300"/>
              </a:spcBef>
              <a:buClr>
                <a:srgbClr val="1E4E79"/>
              </a:buClr>
              <a:buSzPts val="1800"/>
              <a:buFont typeface="Calibri"/>
              <a:buChar char="-"/>
            </a:pPr>
            <a:r>
              <a:rPr lang="fr-FR" sz="180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Pour des facilités de gestion opérationnelle et de gestion du cash, et pour partiellement financer les 150 ans, nous avons dégagé 20 k€ des fonds, sur 2023. En plus de ce retrait, nos </a:t>
            </a:r>
            <a:r>
              <a:rPr lang="fr-FR" sz="1801" b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fonds ont très peu progressés en 2023</a:t>
            </a:r>
            <a:r>
              <a:rPr lang="fr-FR" sz="180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285759" indent="-285759">
              <a:spcBef>
                <a:spcPts val="300"/>
              </a:spcBef>
              <a:buClr>
                <a:srgbClr val="1E4E79"/>
              </a:buClr>
              <a:buSzPts val="1800"/>
              <a:buFont typeface="Calibri"/>
              <a:buChar char="-"/>
            </a:pPr>
            <a:r>
              <a:rPr lang="fr-FR" sz="1801" dirty="0">
                <a:solidFill>
                  <a:srgbClr val="1E4E79"/>
                </a:solidFill>
                <a:latin typeface="Calibri"/>
                <a:cs typeface="Calibri"/>
                <a:sym typeface="Calibri"/>
              </a:rPr>
              <a:t>L’inflation s’est stabilisée sur 2023, ce qui nous a permis de </a:t>
            </a:r>
            <a:r>
              <a:rPr lang="fr-FR" sz="1801" b="1" dirty="0">
                <a:solidFill>
                  <a:srgbClr val="1E4E79"/>
                </a:solidFill>
                <a:latin typeface="Calibri"/>
                <a:cs typeface="Calibri"/>
                <a:sym typeface="Calibri"/>
              </a:rPr>
              <a:t>maitriser les coûts</a:t>
            </a:r>
            <a:r>
              <a:rPr lang="fr-FR" sz="1801" dirty="0">
                <a:solidFill>
                  <a:srgbClr val="1E4E79"/>
                </a:solidFill>
                <a:latin typeface="Calibri"/>
                <a:cs typeface="Calibri"/>
                <a:sym typeface="Calibri"/>
              </a:rPr>
              <a:t>.</a:t>
            </a:r>
          </a:p>
          <a:p>
            <a:pPr marL="285759" indent="-285759">
              <a:spcBef>
                <a:spcPts val="300"/>
              </a:spcBef>
              <a:buClr>
                <a:srgbClr val="1E4E79"/>
              </a:buClr>
              <a:buSzPts val="1800"/>
              <a:buFont typeface="Calibri"/>
              <a:buChar char="-"/>
            </a:pPr>
            <a:r>
              <a:rPr lang="fr-FR" sz="1801" dirty="0">
                <a:solidFill>
                  <a:srgbClr val="1E4E79"/>
                </a:solidFill>
                <a:latin typeface="Calibri"/>
                <a:cs typeface="Calibri"/>
                <a:sym typeface="Calibri"/>
              </a:rPr>
              <a:t>Quelques </a:t>
            </a:r>
            <a:r>
              <a:rPr lang="fr-FR" sz="1801" b="1" dirty="0">
                <a:solidFill>
                  <a:srgbClr val="1E4E79"/>
                </a:solidFill>
                <a:latin typeface="Calibri"/>
                <a:cs typeface="Calibri"/>
                <a:sym typeface="Calibri"/>
              </a:rPr>
              <a:t>dépenses exceptionnelles de communication </a:t>
            </a:r>
            <a:r>
              <a:rPr lang="fr-FR" sz="1801" dirty="0">
                <a:solidFill>
                  <a:srgbClr val="1E4E79"/>
                </a:solidFill>
                <a:latin typeface="Calibri"/>
                <a:cs typeface="Calibri"/>
                <a:sym typeface="Calibri"/>
              </a:rPr>
              <a:t>ont été engagées.</a:t>
            </a:r>
            <a:endParaRPr sz="1801" dirty="0"/>
          </a:p>
          <a:p>
            <a:pPr marL="285759" indent="-285759">
              <a:spcBef>
                <a:spcPts val="300"/>
              </a:spcBef>
              <a:buClr>
                <a:srgbClr val="1E4E79"/>
              </a:buClr>
              <a:buSzPts val="1800"/>
              <a:buFont typeface="Calibri"/>
              <a:buChar char="-"/>
            </a:pPr>
            <a:r>
              <a:rPr lang="fr-FR" sz="180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L’engagement de l’équipe à trouver des solutions innovantes de financement est remarquable. Les </a:t>
            </a:r>
            <a:r>
              <a:rPr lang="fr-FR" sz="1801" b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compétences commerciales et relationnelles </a:t>
            </a:r>
            <a:r>
              <a:rPr lang="fr-FR" sz="180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pour développer les partenariats entreprises sont essentielles pour se donner les moyens de nos ambitions.</a:t>
            </a:r>
          </a:p>
          <a:p>
            <a:pPr marL="285759" indent="-285759">
              <a:spcBef>
                <a:spcPts val="300"/>
              </a:spcBef>
              <a:buClr>
                <a:srgbClr val="1E4E79"/>
              </a:buClr>
              <a:buSzPts val="1800"/>
              <a:buFont typeface="Calibri"/>
              <a:buChar char="-"/>
            </a:pPr>
            <a:r>
              <a:rPr lang="fr-FR" sz="180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Des questions sont à se poser par rapport</a:t>
            </a:r>
            <a:r>
              <a:rPr lang="fr-BE" sz="180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 à l’</a:t>
            </a:r>
            <a:r>
              <a:rPr lang="fr-BE" sz="1801" b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adaptation de nos prix</a:t>
            </a:r>
            <a:endParaRPr lang="fr-FR" sz="1801" b="1" dirty="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5" name="Google Shape;505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01559" y="6115179"/>
            <a:ext cx="4136743" cy="996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" name="Google Shape;520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24792" y="143655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04592" y="118456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26"/>
          <p:cNvSpPr txBox="1"/>
          <p:nvPr/>
        </p:nvSpPr>
        <p:spPr>
          <a:xfrm>
            <a:off x="2665283" y="323708"/>
            <a:ext cx="4165298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fr-FR" sz="32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Résultats 2023 toujours en léger déficit</a:t>
            </a:r>
            <a:endParaRPr sz="32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2E01994-7B18-3C23-992C-8596EE89A68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87645" y="1841324"/>
          <a:ext cx="9197379" cy="5205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94419">
                  <a:extLst>
                    <a:ext uri="{9D8B030D-6E8A-4147-A177-3AD203B41FA5}">
                      <a16:colId xmlns:a16="http://schemas.microsoft.com/office/drawing/2014/main" val="773767371"/>
                    </a:ext>
                  </a:extLst>
                </a:gridCol>
                <a:gridCol w="875370">
                  <a:extLst>
                    <a:ext uri="{9D8B030D-6E8A-4147-A177-3AD203B41FA5}">
                      <a16:colId xmlns:a16="http://schemas.microsoft.com/office/drawing/2014/main" val="3326757715"/>
                    </a:ext>
                  </a:extLst>
                </a:gridCol>
                <a:gridCol w="875370">
                  <a:extLst>
                    <a:ext uri="{9D8B030D-6E8A-4147-A177-3AD203B41FA5}">
                      <a16:colId xmlns:a16="http://schemas.microsoft.com/office/drawing/2014/main" val="3967252198"/>
                    </a:ext>
                  </a:extLst>
                </a:gridCol>
                <a:gridCol w="875370">
                  <a:extLst>
                    <a:ext uri="{9D8B030D-6E8A-4147-A177-3AD203B41FA5}">
                      <a16:colId xmlns:a16="http://schemas.microsoft.com/office/drawing/2014/main" val="886348088"/>
                    </a:ext>
                  </a:extLst>
                </a:gridCol>
                <a:gridCol w="875370">
                  <a:extLst>
                    <a:ext uri="{9D8B030D-6E8A-4147-A177-3AD203B41FA5}">
                      <a16:colId xmlns:a16="http://schemas.microsoft.com/office/drawing/2014/main" val="1353604126"/>
                    </a:ext>
                  </a:extLst>
                </a:gridCol>
                <a:gridCol w="875370">
                  <a:extLst>
                    <a:ext uri="{9D8B030D-6E8A-4147-A177-3AD203B41FA5}">
                      <a16:colId xmlns:a16="http://schemas.microsoft.com/office/drawing/2014/main" val="1132918002"/>
                    </a:ext>
                  </a:extLst>
                </a:gridCol>
                <a:gridCol w="875370">
                  <a:extLst>
                    <a:ext uri="{9D8B030D-6E8A-4147-A177-3AD203B41FA5}">
                      <a16:colId xmlns:a16="http://schemas.microsoft.com/office/drawing/2014/main" val="1058452812"/>
                    </a:ext>
                  </a:extLst>
                </a:gridCol>
                <a:gridCol w="875370">
                  <a:extLst>
                    <a:ext uri="{9D8B030D-6E8A-4147-A177-3AD203B41FA5}">
                      <a16:colId xmlns:a16="http://schemas.microsoft.com/office/drawing/2014/main" val="554343133"/>
                    </a:ext>
                  </a:extLst>
                </a:gridCol>
                <a:gridCol w="875370">
                  <a:extLst>
                    <a:ext uri="{9D8B030D-6E8A-4147-A177-3AD203B41FA5}">
                      <a16:colId xmlns:a16="http://schemas.microsoft.com/office/drawing/2014/main" val="3571709538"/>
                    </a:ext>
                  </a:extLst>
                </a:gridCol>
              </a:tblGrid>
              <a:tr h="17834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Budget 2023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Réalisé 2023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Réalisé 2022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Réalisé 2021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Réalisé 2020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Réalisé 2019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Réalisé 2018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Réalisé 2017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233379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31-déc.-23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31-déc.-22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31-déc.-21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31-déc.-20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31-déc.-19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31-déc.-18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31-déc.-17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525724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Cash et trésorerie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454" marR="7454" marT="745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fr-BE" sz="1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341523"/>
                  </a:ext>
                </a:extLst>
              </a:tr>
              <a:tr h="378973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P&amp;L (hors plus-value portefeuille / hors prélèvement de fonds)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(15 828,88 €)</a:t>
                      </a:r>
                      <a:endParaRPr lang="fr-BE" sz="1000" b="0" i="0" u="none" strike="noStrike" dirty="0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(16 194,22 €)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19 013,71 €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(8 062,89 €)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22 379,71 €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(21 255,11 €)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(17 735,76 €)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3125516361"/>
                  </a:ext>
                </a:extLst>
              </a:tr>
              <a:tr h="189487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Financier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(1 584,88 €)</a:t>
                      </a:r>
                      <a:endParaRPr lang="fr-BE" sz="10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(6 865,56 €)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2 294,13 €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(63,45 €)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5 200,89 €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(4 591,35 €)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1 342,31 €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3168933910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Trésorerie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solidFill>
                            <a:schemeClr val="tx1"/>
                          </a:solidFill>
                          <a:effectLst/>
                        </a:rPr>
                        <a:t>49 993,06 € </a:t>
                      </a:r>
                      <a:endParaRPr lang="fr-BE" sz="1000" b="0" i="0" u="none" strike="noStrike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1 355,95 €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39 397,13 €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32 088,82 €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30 022,18 €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27 463,81 €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56 546,82 €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1982079505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Dettes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61 663,05 € </a:t>
                      </a:r>
                      <a:endParaRPr lang="fr-BE" sz="10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47 467,23 €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35 680,34 €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34 619,37 €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24 913,65 €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37 414,59 €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37 738,21 €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44492767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Créances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solidFill>
                            <a:schemeClr val="tx1"/>
                          </a:solidFill>
                          <a:effectLst/>
                        </a:rPr>
                        <a:t>18 201,50 € </a:t>
                      </a:r>
                      <a:endParaRPr lang="fr-BE" sz="1000" b="0" i="0" u="none" strike="noStrike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23 879,86 €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9 241,78 €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8 403,86 €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7 793,44 €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9 683,00 €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16 595,50 €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1118229749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Plus(moins)-value sur le portefeuille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16 565,08 €</a:t>
                      </a:r>
                      <a:endParaRPr lang="fr-BE" sz="10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(24 959,39 €)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27 348,77 €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3 237,04 €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26 178,85 €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(13 588,19 €)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6 723,03 €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2939945585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Groupement rentrée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155 000,00 €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152 001,10 €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145 003,64 €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149 266,05 € 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120 269,61 €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147 853,20 €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129 624,73 €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116 766,82 €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2700574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Cotisation membres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70 000,00 €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71 054,25 € </a:t>
                      </a:r>
                      <a:endParaRPr lang="fr-BE" sz="10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77 875,75 €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73 540,23 €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69 929,25 €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71 539,75 €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73 175,35 €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71 954,55 €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1774405973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Partnership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90 000,00 €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100 050,00 € </a:t>
                      </a:r>
                      <a:endParaRPr lang="fr-BE" sz="10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90 160,00 €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69 574,47 €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50 750,41 €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65 266,41 €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53 671,69 €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18 861,92 €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1431978608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Events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(5 000,00 €)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(23 860,46 €)</a:t>
                      </a:r>
                      <a:endParaRPr lang="fr-BE" sz="1000" b="0" i="0" u="none" strike="noStrike" dirty="0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(9 620,52 €)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(9 702,50 €)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(1 114,72 €)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2 155,79 €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938,24 €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4 350,31 €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3121174978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700" u="none" strike="noStrike">
                          <a:effectLst/>
                        </a:rPr>
                        <a:t>-- revenus</a:t>
                      </a:r>
                      <a:endParaRPr lang="fr-BE" sz="7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700" u="none" strike="noStrike">
                          <a:effectLst/>
                        </a:rPr>
                        <a:t>30 000,00 € </a:t>
                      </a:r>
                      <a:endParaRPr lang="fr-BE" sz="7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34 124,50 € </a:t>
                      </a:r>
                      <a:endParaRPr lang="fr-BE" sz="700" b="0" i="1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700" u="none" strike="noStrike">
                          <a:effectLst/>
                        </a:rPr>
                        <a:t>30 997,75 € </a:t>
                      </a:r>
                      <a:endParaRPr lang="fr-BE" sz="7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700" u="none" strike="noStrike">
                          <a:effectLst/>
                        </a:rPr>
                        <a:t>25 139,00 € </a:t>
                      </a:r>
                      <a:endParaRPr lang="fr-BE" sz="7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700" u="none" strike="noStrike">
                          <a:effectLst/>
                        </a:rPr>
                        <a:t>15 800,38 € </a:t>
                      </a:r>
                      <a:endParaRPr lang="fr-BE" sz="7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700" u="none" strike="noStrike">
                          <a:effectLst/>
                        </a:rPr>
                        <a:t>32 585,57 € </a:t>
                      </a:r>
                      <a:endParaRPr lang="fr-BE" sz="7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700" u="none" strike="noStrike">
                          <a:effectLst/>
                        </a:rPr>
                        <a:t>21 767,75 € </a:t>
                      </a:r>
                      <a:endParaRPr lang="fr-BE" sz="7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700" u="none" strike="noStrike">
                          <a:effectLst/>
                        </a:rPr>
                        <a:t>17 896,50 € </a:t>
                      </a:r>
                      <a:endParaRPr lang="fr-BE" sz="7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2634254526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700" u="none" strike="noStrike">
                          <a:effectLst/>
                        </a:rPr>
                        <a:t>-- frais</a:t>
                      </a:r>
                      <a:endParaRPr lang="fr-BE" sz="7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700" u="none" strike="noStrike">
                          <a:effectLst/>
                        </a:rPr>
                        <a:t>35 000,00 € </a:t>
                      </a:r>
                      <a:endParaRPr lang="fr-BE" sz="7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700" u="none" strike="noStrike" dirty="0">
                          <a:solidFill>
                            <a:schemeClr val="tx1"/>
                          </a:solidFill>
                          <a:effectLst/>
                        </a:rPr>
                        <a:t>57 984,96 € </a:t>
                      </a:r>
                      <a:endParaRPr lang="fr-BE" sz="700" b="0" i="1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700" u="none" strike="noStrike">
                          <a:effectLst/>
                        </a:rPr>
                        <a:t>40 618,27 € </a:t>
                      </a:r>
                      <a:endParaRPr lang="fr-BE" sz="7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700" u="none" strike="noStrike">
                          <a:effectLst/>
                        </a:rPr>
                        <a:t>34 841,50 € </a:t>
                      </a:r>
                      <a:endParaRPr lang="fr-BE" sz="7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700" u="none" strike="noStrike">
                          <a:effectLst/>
                        </a:rPr>
                        <a:t>16 915,10 € </a:t>
                      </a:r>
                      <a:endParaRPr lang="fr-BE" sz="7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700" u="none" strike="noStrike">
                          <a:effectLst/>
                        </a:rPr>
                        <a:t>30 429,78 € </a:t>
                      </a:r>
                      <a:endParaRPr lang="fr-BE" sz="7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700" u="none" strike="noStrike">
                          <a:effectLst/>
                        </a:rPr>
                        <a:t>20 829,51 € </a:t>
                      </a:r>
                      <a:endParaRPr lang="fr-BE" sz="7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700" u="none" strike="noStrike">
                          <a:effectLst/>
                        </a:rPr>
                        <a:t>13 546,19 € </a:t>
                      </a:r>
                      <a:endParaRPr lang="fr-BE" sz="700" b="0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2462276669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Fonds et dons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2 500,00 € </a:t>
                      </a:r>
                      <a:endParaRPr lang="fr-BE" sz="10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0,00 €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15 160,00 €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333,95 €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3 960,38 €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293,11 €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4 591,46 €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3843822858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Divers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2 891,75 € </a:t>
                      </a:r>
                      <a:endParaRPr lang="fr-BE" sz="10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1 596,61 €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693,85 €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370,72 €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4 930,87 €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1 546,34 €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17 008,58 €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519311888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(Event 150 ans)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(634,44 €)</a:t>
                      </a:r>
                      <a:endParaRPr lang="fr-BE" sz="1000" b="0" i="0" u="none" strike="noStrike" dirty="0">
                        <a:solidFill>
                          <a:srgbClr val="FF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(15 008,20 €)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2691492749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Groupement frais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155 000,00 € 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166 245,10 €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154 332,30 € 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132 546,47 € 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128 269,05 € 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130 674,38 € 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b="1" u="none" strike="noStrike">
                          <a:solidFill>
                            <a:schemeClr val="bg1"/>
                          </a:solidFill>
                          <a:effectLst/>
                        </a:rPr>
                        <a:t>146 288,49 € </a:t>
                      </a:r>
                      <a:endParaRPr lang="fr-BE" sz="10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135 844,89 € </a:t>
                      </a:r>
                      <a:endParaRPr lang="fr-BE" sz="10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616525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Frais de personnel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100 000,00 €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103 117,96 € </a:t>
                      </a:r>
                      <a:endParaRPr lang="fr-BE" sz="10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94 133,31 €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88 328,38 €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87 995,98 €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87 450,18 €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87 592,14 €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78 325,14 €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235292055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Frais généraux et administratif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20 000,00 €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18 148,95 € </a:t>
                      </a:r>
                      <a:endParaRPr lang="fr-BE" sz="10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19 313,12 €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16 326,22 €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12 740,70 €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13 297,65 €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12 365,84 €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9 323,34 €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898968591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Loyer et charges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2 700,00 €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2 604,40 € </a:t>
                      </a:r>
                      <a:endParaRPr lang="fr-BE" sz="10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2 007,85 €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1 915,73 €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1 887,99 €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2 507,00 €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1 510,72 €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5 239,75 €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1519757527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Frais informatiques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100,00 €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85,64 € </a:t>
                      </a:r>
                      <a:endParaRPr lang="fr-BE" sz="10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13,64 €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13,26 €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13,64 €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4 231,58 €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3 999,06 €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616505046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Frais sponsoring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5 000,00 €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1 198,90 € </a:t>
                      </a:r>
                      <a:endParaRPr lang="fr-BE" sz="10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5 674,81 €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120,22 €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6 191,98 €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3 686,96 €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4047917765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Cotisations (FABI, UCL, appel, etc.)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5 000,00 €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13 033,61 € </a:t>
                      </a:r>
                      <a:endParaRPr lang="fr-BE" sz="10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2 139,24 €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5 736,45 €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10 925,40 €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5 378,84 €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20 588,44 €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22 777,28 €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3700485474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Polytech Louvain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20 000,00 €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22 375,30 € </a:t>
                      </a:r>
                      <a:endParaRPr lang="fr-BE" sz="10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29 676,02 €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17 537,11 €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14 071,27 €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12 366,26 €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13 199,75 €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14 031,77 €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3285693862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Refonte site web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4 815,92 €</a:t>
                      </a:r>
                      <a:endParaRPr lang="fr-BE" sz="10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2912880520"/>
                  </a:ext>
                </a:extLst>
              </a:tr>
              <a:tr h="178340">
                <a:tc>
                  <a:txBody>
                    <a:bodyPr/>
                    <a:lstStyle/>
                    <a:p>
                      <a:pPr algn="l" fontAlgn="b"/>
                      <a:r>
                        <a:rPr lang="fr-BE" sz="1000" u="none" strike="noStrike">
                          <a:effectLst/>
                        </a:rPr>
                        <a:t>Divers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2 200,00 €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864,42 € </a:t>
                      </a:r>
                      <a:endParaRPr lang="fr-BE" sz="1000" b="0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1 374,31 €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2 689,32 €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527,49 €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3 468,83 €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>
                          <a:effectLst/>
                        </a:rPr>
                        <a:t>3 113,06 € </a:t>
                      </a:r>
                      <a:endParaRPr lang="fr-BE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BE" sz="1000" u="none" strike="noStrike" dirty="0">
                          <a:effectLst/>
                        </a:rPr>
                        <a:t>2 148,55 € </a:t>
                      </a:r>
                      <a:endParaRPr lang="fr-BE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454" marR="7454" marT="7454" marB="0" anchor="b"/>
                </a:tc>
                <a:extLst>
                  <a:ext uri="{0D108BD9-81ED-4DB2-BD59-A6C34878D82A}">
                    <a16:rowId xmlns:a16="http://schemas.microsoft.com/office/drawing/2014/main" val="695211566"/>
                  </a:ext>
                </a:extLst>
              </a:tr>
            </a:tbl>
          </a:graphicData>
        </a:graphic>
      </p:graphicFrame>
      <p:sp>
        <p:nvSpPr>
          <p:cNvPr id="8" name="Google Shape;515;p26">
            <a:extLst>
              <a:ext uri="{FF2B5EF4-FFF2-40B4-BE49-F238E27FC236}">
                <a16:creationId xmlns:a16="http://schemas.microsoft.com/office/drawing/2014/main" id="{EB2FE3FC-E01F-962C-8850-A9686C507753}"/>
              </a:ext>
            </a:extLst>
          </p:cNvPr>
          <p:cNvSpPr/>
          <p:nvPr/>
        </p:nvSpPr>
        <p:spPr>
          <a:xfrm>
            <a:off x="637872" y="2589774"/>
            <a:ext cx="2904901" cy="661424"/>
          </a:xfrm>
          <a:prstGeom prst="wedgeRoundRectCallout">
            <a:avLst>
              <a:gd name="adj1" fmla="val 49472"/>
              <a:gd name="adj2" fmla="val 98889"/>
              <a:gd name="adj3" fmla="val 16667"/>
            </a:avLst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707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Mauvaise année pour les fonds (car retrait de 20.000€)</a:t>
            </a:r>
            <a:endParaRPr sz="1707" dirty="0"/>
          </a:p>
        </p:txBody>
      </p:sp>
      <p:sp>
        <p:nvSpPr>
          <p:cNvPr id="9" name="Google Shape;514;p26">
            <a:extLst>
              <a:ext uri="{FF2B5EF4-FFF2-40B4-BE49-F238E27FC236}">
                <a16:creationId xmlns:a16="http://schemas.microsoft.com/office/drawing/2014/main" id="{207DAB1F-FFFF-2D60-8635-A29CFD358D26}"/>
              </a:ext>
            </a:extLst>
          </p:cNvPr>
          <p:cNvSpPr/>
          <p:nvPr/>
        </p:nvSpPr>
        <p:spPr>
          <a:xfrm>
            <a:off x="5182383" y="1786144"/>
            <a:ext cx="2791792" cy="587239"/>
          </a:xfrm>
          <a:prstGeom prst="wedgeRoundRectCallout">
            <a:avLst>
              <a:gd name="adj1" fmla="val -90342"/>
              <a:gd name="adj2" fmla="val 67785"/>
              <a:gd name="adj3" fmla="val 16667"/>
            </a:avLst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707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Deuxième année consécutive en léger déficit</a:t>
            </a:r>
            <a:endParaRPr sz="1707" dirty="0"/>
          </a:p>
        </p:txBody>
      </p:sp>
      <p:sp>
        <p:nvSpPr>
          <p:cNvPr id="10" name="Google Shape;519;p26">
            <a:extLst>
              <a:ext uri="{FF2B5EF4-FFF2-40B4-BE49-F238E27FC236}">
                <a16:creationId xmlns:a16="http://schemas.microsoft.com/office/drawing/2014/main" id="{7139DF10-E05E-0ECC-E1A4-5309907F90DA}"/>
              </a:ext>
            </a:extLst>
          </p:cNvPr>
          <p:cNvSpPr/>
          <p:nvPr/>
        </p:nvSpPr>
        <p:spPr>
          <a:xfrm>
            <a:off x="637872" y="3916430"/>
            <a:ext cx="2491111" cy="987012"/>
          </a:xfrm>
          <a:prstGeom prst="wedgeRoundRectCallout">
            <a:avLst>
              <a:gd name="adj1" fmla="val 63908"/>
              <a:gd name="adj2" fmla="val -60005"/>
              <a:gd name="adj3" fmla="val 16667"/>
            </a:avLst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707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Les rentrées augmentent encore, mais on tire le modèle à ses limites</a:t>
            </a:r>
            <a:endParaRPr sz="1707" dirty="0"/>
          </a:p>
        </p:txBody>
      </p:sp>
      <p:sp>
        <p:nvSpPr>
          <p:cNvPr id="11" name="Google Shape;519;p26">
            <a:extLst>
              <a:ext uri="{FF2B5EF4-FFF2-40B4-BE49-F238E27FC236}">
                <a16:creationId xmlns:a16="http://schemas.microsoft.com/office/drawing/2014/main" id="{0D9AB2A2-1CE2-62FA-F6EC-9A2596F59290}"/>
              </a:ext>
            </a:extLst>
          </p:cNvPr>
          <p:cNvSpPr/>
          <p:nvPr/>
        </p:nvSpPr>
        <p:spPr>
          <a:xfrm>
            <a:off x="4886333" y="4173248"/>
            <a:ext cx="2323764" cy="587239"/>
          </a:xfrm>
          <a:prstGeom prst="wedgeRoundRectCallout">
            <a:avLst>
              <a:gd name="adj1" fmla="val -73592"/>
              <a:gd name="adj2" fmla="val -27729"/>
              <a:gd name="adj3" fmla="val 16667"/>
            </a:avLst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707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Les évènements ne sont plus auto-financés</a:t>
            </a:r>
            <a:endParaRPr sz="1707" dirty="0"/>
          </a:p>
        </p:txBody>
      </p:sp>
      <p:sp>
        <p:nvSpPr>
          <p:cNvPr id="12" name="Google Shape;518;p26">
            <a:extLst>
              <a:ext uri="{FF2B5EF4-FFF2-40B4-BE49-F238E27FC236}">
                <a16:creationId xmlns:a16="http://schemas.microsoft.com/office/drawing/2014/main" id="{D5993424-7D97-0C89-B665-B9274CCAB478}"/>
              </a:ext>
            </a:extLst>
          </p:cNvPr>
          <p:cNvSpPr/>
          <p:nvPr/>
        </p:nvSpPr>
        <p:spPr>
          <a:xfrm>
            <a:off x="466477" y="5568675"/>
            <a:ext cx="2376304" cy="693419"/>
          </a:xfrm>
          <a:prstGeom prst="wedgeRoundRectCallout">
            <a:avLst>
              <a:gd name="adj1" fmla="val 75447"/>
              <a:gd name="adj2" fmla="val -50033"/>
              <a:gd name="adj3" fmla="val 16667"/>
            </a:avLst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707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Les effets de l’inflation ne se font plus ressentir</a:t>
            </a:r>
            <a:endParaRPr sz="1707" dirty="0"/>
          </a:p>
        </p:txBody>
      </p:sp>
      <p:sp>
        <p:nvSpPr>
          <p:cNvPr id="13" name="Google Shape;519;p26">
            <a:extLst>
              <a:ext uri="{FF2B5EF4-FFF2-40B4-BE49-F238E27FC236}">
                <a16:creationId xmlns:a16="http://schemas.microsoft.com/office/drawing/2014/main" id="{5C04D1F4-D0E0-B0BE-5794-BE584E73465D}"/>
              </a:ext>
            </a:extLst>
          </p:cNvPr>
          <p:cNvSpPr/>
          <p:nvPr/>
        </p:nvSpPr>
        <p:spPr>
          <a:xfrm>
            <a:off x="5001085" y="6319441"/>
            <a:ext cx="2372508" cy="587239"/>
          </a:xfrm>
          <a:prstGeom prst="wedgeRoundRectCallout">
            <a:avLst>
              <a:gd name="adj1" fmla="val -73592"/>
              <a:gd name="adj2" fmla="val -27729"/>
              <a:gd name="adj3" fmla="val 16667"/>
            </a:avLst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707" dirty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Plus de moyens pour l’appel à cotisations</a:t>
            </a:r>
            <a:endParaRPr sz="1707" dirty="0"/>
          </a:p>
        </p:txBody>
      </p:sp>
      <p:sp>
        <p:nvSpPr>
          <p:cNvPr id="14" name="Google Shape;518;p26">
            <a:extLst>
              <a:ext uri="{FF2B5EF4-FFF2-40B4-BE49-F238E27FC236}">
                <a16:creationId xmlns:a16="http://schemas.microsoft.com/office/drawing/2014/main" id="{50202F85-BFC0-2DCB-235E-D11A47E13EFA}"/>
              </a:ext>
            </a:extLst>
          </p:cNvPr>
          <p:cNvSpPr/>
          <p:nvPr/>
        </p:nvSpPr>
        <p:spPr>
          <a:xfrm>
            <a:off x="523239" y="6478127"/>
            <a:ext cx="2376304" cy="693419"/>
          </a:xfrm>
          <a:prstGeom prst="wedgeRoundRectCallout">
            <a:avLst>
              <a:gd name="adj1" fmla="val 78788"/>
              <a:gd name="adj2" fmla="val -5873"/>
              <a:gd name="adj3" fmla="val 16667"/>
            </a:avLst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707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Refonte ponctuelle du site web (structure)</a:t>
            </a:r>
            <a:endParaRPr sz="1707" dirty="0"/>
          </a:p>
        </p:txBody>
      </p:sp>
    </p:spTree>
    <p:extLst>
      <p:ext uri="{BB962C8B-B14F-4D97-AF65-F5344CB8AC3E}">
        <p14:creationId xmlns:p14="http://schemas.microsoft.com/office/powerpoint/2010/main" val="164911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7"/>
          <p:cNvSpPr txBox="1"/>
          <p:nvPr/>
        </p:nvSpPr>
        <p:spPr>
          <a:xfrm>
            <a:off x="555136" y="1830256"/>
            <a:ext cx="8147481" cy="584735"/>
          </a:xfrm>
          <a:prstGeom prst="rect">
            <a:avLst/>
          </a:prstGeom>
          <a:solidFill>
            <a:srgbClr val="F47D7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fr-FR" sz="1600" b="1">
                <a:solidFill>
                  <a:srgbClr val="1E4E79"/>
                </a:solidFill>
              </a:rPr>
              <a:t>Nous mettons tout en œuvre pour réaliser un budget en équilibre, votre contribution pour nous aider est bienvenue</a:t>
            </a:r>
            <a:endParaRPr sz="1801"/>
          </a:p>
        </p:txBody>
      </p:sp>
      <p:pic>
        <p:nvPicPr>
          <p:cNvPr id="534" name="Google Shape;534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24792" y="143655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04592" y="118456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27"/>
          <p:cNvSpPr txBox="1"/>
          <p:nvPr/>
        </p:nvSpPr>
        <p:spPr>
          <a:xfrm>
            <a:off x="2773794" y="569910"/>
            <a:ext cx="4165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fr-FR" sz="32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Budget 2024</a:t>
            </a:r>
            <a:endParaRPr sz="32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1916ADA-00F2-747A-A3CA-8438453965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606242"/>
              </p:ext>
            </p:extLst>
          </p:nvPr>
        </p:nvGraphicFramePr>
        <p:xfrm>
          <a:off x="748596" y="3476213"/>
          <a:ext cx="5205638" cy="3169920"/>
        </p:xfrm>
        <a:graphic>
          <a:graphicData uri="http://schemas.openxmlformats.org/drawingml/2006/table">
            <a:tbl>
              <a:tblPr/>
              <a:tblGrid>
                <a:gridCol w="3311625">
                  <a:extLst>
                    <a:ext uri="{9D8B030D-6E8A-4147-A177-3AD203B41FA5}">
                      <a16:colId xmlns:a16="http://schemas.microsoft.com/office/drawing/2014/main" val="363506972"/>
                    </a:ext>
                  </a:extLst>
                </a:gridCol>
                <a:gridCol w="1894013">
                  <a:extLst>
                    <a:ext uri="{9D8B030D-6E8A-4147-A177-3AD203B41FA5}">
                      <a16:colId xmlns:a16="http://schemas.microsoft.com/office/drawing/2014/main" val="1147264180"/>
                    </a:ext>
                  </a:extLst>
                </a:gridCol>
              </a:tblGrid>
              <a:tr h="19507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BE" sz="1300" b="1" kern="1200" dirty="0">
                          <a:solidFill>
                            <a:srgbClr val="FFFFFF"/>
                          </a:solidFill>
                          <a:effectLst/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Groupement rentrée</a:t>
                      </a:r>
                    </a:p>
                  </a:txBody>
                  <a:tcPr marL="47413" marR="47413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BE" sz="1300" b="1" kern="1200" dirty="0">
                          <a:solidFill>
                            <a:srgbClr val="FFFFFF"/>
                          </a:solidFill>
                          <a:effectLst/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       218.500,00 €</a:t>
                      </a: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843689"/>
                  </a:ext>
                </a:extLst>
              </a:tr>
              <a:tr h="195072">
                <a:tc>
                  <a:txBody>
                    <a:bodyPr/>
                    <a:lstStyle/>
                    <a:p>
                      <a:r>
                        <a:rPr lang="fr-BE" sz="130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Cotisation membres</a:t>
                      </a:r>
                      <a:endParaRPr lang="fr-BE" sz="150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3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         72.000,00 €</a:t>
                      </a:r>
                      <a:endParaRPr lang="fr-BE" sz="1500" dirty="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2560288"/>
                  </a:ext>
                </a:extLst>
              </a:tr>
              <a:tr h="195072">
                <a:tc>
                  <a:txBody>
                    <a:bodyPr/>
                    <a:lstStyle/>
                    <a:p>
                      <a:r>
                        <a:rPr lang="fr-BE" sz="130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Partnership Premium</a:t>
                      </a:r>
                      <a:endParaRPr lang="fr-BE" sz="150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30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         65.000,00 €</a:t>
                      </a:r>
                      <a:endParaRPr lang="fr-BE" sz="150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170388"/>
                  </a:ext>
                </a:extLst>
              </a:tr>
              <a:tr h="195072">
                <a:tc>
                  <a:txBody>
                    <a:bodyPr/>
                    <a:lstStyle/>
                    <a:p>
                      <a:r>
                        <a:rPr lang="fr-BE" sz="13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Events (entreprises + </a:t>
                      </a:r>
                      <a:r>
                        <a:rPr lang="fr-BE" sz="13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mbres</a:t>
                      </a:r>
                      <a:r>
                        <a:rPr lang="fr-BE" sz="13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)</a:t>
                      </a:r>
                      <a:endParaRPr lang="fr-BE" sz="1500" dirty="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30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         81.500,00 €</a:t>
                      </a:r>
                      <a:endParaRPr lang="fr-BE" sz="150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681130"/>
                  </a:ext>
                </a:extLst>
              </a:tr>
              <a:tr h="195072">
                <a:tc>
                  <a:txBody>
                    <a:bodyPr/>
                    <a:lstStyle/>
                    <a:p>
                      <a:r>
                        <a:rPr lang="fr-BE" sz="130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Fonds et dons</a:t>
                      </a:r>
                      <a:endParaRPr lang="fr-BE" sz="150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3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                      -   €</a:t>
                      </a:r>
                      <a:endParaRPr lang="fr-BE" sz="1500" dirty="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6087648"/>
                  </a:ext>
                </a:extLst>
              </a:tr>
              <a:tr h="195072">
                <a:tc>
                  <a:txBody>
                    <a:bodyPr/>
                    <a:lstStyle/>
                    <a:p>
                      <a:r>
                        <a:rPr lang="fr-BE" sz="130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Divers</a:t>
                      </a:r>
                      <a:endParaRPr lang="fr-BE" sz="150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3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                      -   €</a:t>
                      </a:r>
                      <a:endParaRPr lang="fr-BE" sz="1500" dirty="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163969"/>
                  </a:ext>
                </a:extLst>
              </a:tr>
              <a:tr h="195072">
                <a:tc>
                  <a:txBody>
                    <a:bodyPr/>
                    <a:lstStyle/>
                    <a:p>
                      <a:r>
                        <a:rPr lang="fr-BE" sz="1300" b="1" dirty="0">
                          <a:solidFill>
                            <a:srgbClr val="FFFFFF"/>
                          </a:solidFill>
                          <a:effectLst/>
                          <a:latin typeface="Abadi" panose="020B0604020104020204" pitchFamily="34" charset="0"/>
                        </a:rPr>
                        <a:t>Groupement frais</a:t>
                      </a:r>
                      <a:endParaRPr lang="fr-BE" sz="1500" dirty="0">
                        <a:effectLst/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300" b="1" dirty="0">
                          <a:solidFill>
                            <a:srgbClr val="FFFFFF"/>
                          </a:solidFill>
                          <a:effectLst/>
                          <a:latin typeface="Abadi" panose="020B0604020104020204" pitchFamily="34" charset="0"/>
                        </a:rPr>
                        <a:t>       218.500,00 €</a:t>
                      </a:r>
                      <a:endParaRPr lang="fr-BE" sz="1500" dirty="0">
                        <a:effectLst/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273757"/>
                  </a:ext>
                </a:extLst>
              </a:tr>
              <a:tr h="195072">
                <a:tc>
                  <a:txBody>
                    <a:bodyPr/>
                    <a:lstStyle/>
                    <a:p>
                      <a:r>
                        <a:rPr lang="fr-BE" sz="130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Frais de personnel</a:t>
                      </a:r>
                      <a:endParaRPr lang="fr-BE" sz="150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30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       107.000,00 €</a:t>
                      </a:r>
                      <a:endParaRPr lang="fr-BE" sz="150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2161706"/>
                  </a:ext>
                </a:extLst>
              </a:tr>
              <a:tr h="195072">
                <a:tc>
                  <a:txBody>
                    <a:bodyPr/>
                    <a:lstStyle/>
                    <a:p>
                      <a:r>
                        <a:rPr lang="fr-BE" sz="130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Frais généraux et administratif</a:t>
                      </a:r>
                      <a:endParaRPr lang="fr-BE" sz="150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30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           8.500,00 €</a:t>
                      </a:r>
                      <a:endParaRPr lang="fr-BE" sz="150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918366"/>
                  </a:ext>
                </a:extLst>
              </a:tr>
              <a:tr h="195072">
                <a:tc>
                  <a:txBody>
                    <a:bodyPr/>
                    <a:lstStyle/>
                    <a:p>
                      <a:r>
                        <a:rPr lang="fr-BE" sz="130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Loyer et charges</a:t>
                      </a:r>
                      <a:endParaRPr lang="fr-BE" sz="150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30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           2.800,00 €</a:t>
                      </a:r>
                      <a:endParaRPr lang="fr-BE" sz="150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9051097"/>
                  </a:ext>
                </a:extLst>
              </a:tr>
              <a:tr h="195072">
                <a:tc>
                  <a:txBody>
                    <a:bodyPr/>
                    <a:lstStyle/>
                    <a:p>
                      <a:r>
                        <a:rPr lang="fr-BE" sz="130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Frais informatiques</a:t>
                      </a:r>
                      <a:endParaRPr lang="fr-BE" sz="150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30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           9.600,00 €</a:t>
                      </a:r>
                      <a:endParaRPr lang="fr-BE" sz="150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505763"/>
                  </a:ext>
                </a:extLst>
              </a:tr>
              <a:tr h="195072">
                <a:tc>
                  <a:txBody>
                    <a:bodyPr/>
                    <a:lstStyle/>
                    <a:p>
                      <a:r>
                        <a:rPr lang="fr-BE" sz="13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Frais </a:t>
                      </a:r>
                      <a:r>
                        <a:rPr lang="fr-BE" sz="13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events</a:t>
                      </a:r>
                      <a:endParaRPr lang="fr-BE" sz="1500" dirty="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3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         57.000,00 €</a:t>
                      </a:r>
                      <a:endParaRPr lang="fr-BE" sz="1500" dirty="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8586616"/>
                  </a:ext>
                </a:extLst>
              </a:tr>
              <a:tr h="195072">
                <a:tc>
                  <a:txBody>
                    <a:bodyPr/>
                    <a:lstStyle/>
                    <a:p>
                      <a:r>
                        <a:rPr lang="fr-BE" sz="13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Frais appel à cotisations</a:t>
                      </a:r>
                      <a:endParaRPr lang="fr-BE" sz="1500" dirty="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3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           9.000,00 €</a:t>
                      </a:r>
                      <a:endParaRPr lang="fr-BE" sz="1500" dirty="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8925600"/>
                  </a:ext>
                </a:extLst>
              </a:tr>
              <a:tr h="195072">
                <a:tc>
                  <a:txBody>
                    <a:bodyPr/>
                    <a:lstStyle/>
                    <a:p>
                      <a:r>
                        <a:rPr lang="fr-BE" sz="130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Polytech Louvain</a:t>
                      </a:r>
                      <a:endParaRPr lang="fr-BE" sz="150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30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         22.000,00 €</a:t>
                      </a:r>
                      <a:endParaRPr lang="fr-BE" sz="150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3243783"/>
                  </a:ext>
                </a:extLst>
              </a:tr>
              <a:tr h="195072">
                <a:tc>
                  <a:txBody>
                    <a:bodyPr/>
                    <a:lstStyle/>
                    <a:p>
                      <a:r>
                        <a:rPr lang="fr-BE" sz="130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Refonte site web</a:t>
                      </a:r>
                      <a:endParaRPr lang="fr-BE" sz="150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30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                      -   €</a:t>
                      </a:r>
                      <a:endParaRPr lang="fr-BE" sz="150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4821910"/>
                  </a:ext>
                </a:extLst>
              </a:tr>
              <a:tr h="195072">
                <a:tc>
                  <a:txBody>
                    <a:bodyPr/>
                    <a:lstStyle/>
                    <a:p>
                      <a:r>
                        <a:rPr lang="fr-BE" sz="130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Divers</a:t>
                      </a:r>
                      <a:endParaRPr lang="fr-BE" sz="150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300" dirty="0">
                          <a:solidFill>
                            <a:srgbClr val="000000"/>
                          </a:solidFill>
                          <a:effectLst/>
                          <a:highlight>
                            <a:srgbClr val="E2EFDA"/>
                          </a:highlight>
                          <a:latin typeface="Abadi" panose="020B0604020104020204" pitchFamily="34" charset="0"/>
                        </a:rPr>
                        <a:t>           2.600,00 €</a:t>
                      </a:r>
                      <a:endParaRPr lang="fr-BE" sz="1500" dirty="0">
                        <a:effectLst/>
                        <a:highlight>
                          <a:srgbClr val="E2EFDA"/>
                        </a:highlight>
                      </a:endParaRPr>
                    </a:p>
                  </a:txBody>
                  <a:tcPr marL="47413" marR="4741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58653"/>
                  </a:ext>
                </a:extLst>
              </a:tr>
            </a:tbl>
          </a:graphicData>
        </a:graphic>
      </p:graphicFrame>
      <p:sp>
        <p:nvSpPr>
          <p:cNvPr id="8" name="Google Shape;544;p28">
            <a:extLst>
              <a:ext uri="{FF2B5EF4-FFF2-40B4-BE49-F238E27FC236}">
                <a16:creationId xmlns:a16="http://schemas.microsoft.com/office/drawing/2014/main" id="{25EC7E37-926F-B243-8A2C-5FA03D3441C4}"/>
              </a:ext>
            </a:extLst>
          </p:cNvPr>
          <p:cNvSpPr/>
          <p:nvPr/>
        </p:nvSpPr>
        <p:spPr>
          <a:xfrm>
            <a:off x="616229" y="2481824"/>
            <a:ext cx="8521145" cy="923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9" indent="-285759" algn="just">
              <a:buClr>
                <a:srgbClr val="757070"/>
              </a:buClr>
              <a:buSzPts val="1800"/>
              <a:buFont typeface="Arial" panose="020B0604020202020204" pitchFamily="34" charset="0"/>
              <a:buChar char="•"/>
            </a:pPr>
            <a:r>
              <a:rPr lang="nl-BE" sz="1801" dirty="0" err="1">
                <a:solidFill>
                  <a:srgbClr val="757070"/>
                </a:solidFill>
              </a:rPr>
              <a:t>Refonte</a:t>
            </a:r>
            <a:r>
              <a:rPr lang="nl-BE" sz="1801" dirty="0">
                <a:solidFill>
                  <a:srgbClr val="757070"/>
                </a:solidFill>
              </a:rPr>
              <a:t> </a:t>
            </a:r>
            <a:r>
              <a:rPr lang="nl-BE" sz="1801" dirty="0" err="1">
                <a:solidFill>
                  <a:srgbClr val="757070"/>
                </a:solidFill>
              </a:rPr>
              <a:t>comptable</a:t>
            </a:r>
            <a:r>
              <a:rPr lang="nl-BE" sz="1801" dirty="0">
                <a:solidFill>
                  <a:srgbClr val="757070"/>
                </a:solidFill>
              </a:rPr>
              <a:t> pour la </a:t>
            </a:r>
            <a:r>
              <a:rPr lang="nl-BE" sz="1801" dirty="0" err="1">
                <a:solidFill>
                  <a:srgbClr val="757070"/>
                </a:solidFill>
              </a:rPr>
              <a:t>lisibilité</a:t>
            </a:r>
            <a:endParaRPr lang="nl-BE" sz="1801" dirty="0">
              <a:solidFill>
                <a:srgbClr val="757070"/>
              </a:solidFill>
            </a:endParaRPr>
          </a:p>
          <a:p>
            <a:pPr marL="285759" indent="-285759" algn="just">
              <a:buClr>
                <a:srgbClr val="757070"/>
              </a:buClr>
              <a:buSzPts val="1800"/>
              <a:buFont typeface="Arial" panose="020B0604020202020204" pitchFamily="34" charset="0"/>
              <a:buChar char="•"/>
            </a:pPr>
            <a:r>
              <a:rPr lang="nl-BE" sz="1801" dirty="0">
                <a:solidFill>
                  <a:srgbClr val="757070"/>
                </a:solidFill>
              </a:rPr>
              <a:t>Budget à l’équilibre, en bon père de </a:t>
            </a:r>
            <a:r>
              <a:rPr lang="nl-BE" sz="1801" dirty="0" err="1">
                <a:solidFill>
                  <a:srgbClr val="757070"/>
                </a:solidFill>
              </a:rPr>
              <a:t>famille</a:t>
            </a:r>
            <a:endParaRPr lang="nl-BE" sz="1801" dirty="0">
              <a:solidFill>
                <a:srgbClr val="757070"/>
              </a:solidFill>
            </a:endParaRPr>
          </a:p>
          <a:p>
            <a:pPr marL="285759" indent="-285759" algn="just">
              <a:buClr>
                <a:srgbClr val="757070"/>
              </a:buClr>
              <a:buSzPts val="1800"/>
              <a:buFont typeface="Arial" panose="020B0604020202020204" pitchFamily="34" charset="0"/>
              <a:buChar char="•"/>
            </a:pPr>
            <a:r>
              <a:rPr lang="nl-BE" sz="1801" dirty="0">
                <a:solidFill>
                  <a:srgbClr val="757070"/>
                </a:solidFill>
              </a:rPr>
              <a:t>Et suivi plus régulier des rentrées et </a:t>
            </a:r>
            <a:r>
              <a:rPr lang="nl-BE" sz="1801" dirty="0" err="1">
                <a:solidFill>
                  <a:srgbClr val="757070"/>
                </a:solidFill>
              </a:rPr>
              <a:t>dépenses</a:t>
            </a:r>
            <a:r>
              <a:rPr lang="nl-BE" sz="1801" dirty="0">
                <a:solidFill>
                  <a:srgbClr val="757070"/>
                </a:solidFill>
              </a:rPr>
              <a:t> </a:t>
            </a:r>
            <a:r>
              <a:rPr lang="nl-BE" sz="1801" dirty="0" err="1">
                <a:solidFill>
                  <a:srgbClr val="757070"/>
                </a:solidFill>
              </a:rPr>
              <a:t>classées</a:t>
            </a:r>
            <a:r>
              <a:rPr lang="nl-BE" sz="1801" dirty="0">
                <a:solidFill>
                  <a:srgbClr val="757070"/>
                </a:solidFill>
              </a:rPr>
              <a:t> par évènement</a:t>
            </a:r>
            <a:endParaRPr sz="1801" dirty="0">
              <a:solidFill>
                <a:srgbClr val="757070"/>
              </a:solidFill>
            </a:endParaRPr>
          </a:p>
        </p:txBody>
      </p:sp>
      <p:sp>
        <p:nvSpPr>
          <p:cNvPr id="9" name="Google Shape;514;p26">
            <a:extLst>
              <a:ext uri="{FF2B5EF4-FFF2-40B4-BE49-F238E27FC236}">
                <a16:creationId xmlns:a16="http://schemas.microsoft.com/office/drawing/2014/main" id="{64B94C63-C576-A11F-A094-D6111C28EB65}"/>
              </a:ext>
            </a:extLst>
          </p:cNvPr>
          <p:cNvSpPr/>
          <p:nvPr/>
        </p:nvSpPr>
        <p:spPr>
          <a:xfrm>
            <a:off x="6345581" y="5148993"/>
            <a:ext cx="2965705" cy="475036"/>
          </a:xfrm>
          <a:prstGeom prst="wedgeRoundRectCallout">
            <a:avLst>
              <a:gd name="adj1" fmla="val -72686"/>
              <a:gd name="adj2" fmla="val 32422"/>
              <a:gd name="adj3" fmla="val 16667"/>
            </a:avLst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707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Renouvellement contrat Odoo</a:t>
            </a:r>
            <a:endParaRPr sz="1707" dirty="0"/>
          </a:p>
        </p:txBody>
      </p:sp>
      <p:sp>
        <p:nvSpPr>
          <p:cNvPr id="10" name="Google Shape;514;p26">
            <a:extLst>
              <a:ext uri="{FF2B5EF4-FFF2-40B4-BE49-F238E27FC236}">
                <a16:creationId xmlns:a16="http://schemas.microsoft.com/office/drawing/2014/main" id="{6A4DD60A-C518-7CDD-5FD4-8B503D74049E}"/>
              </a:ext>
            </a:extLst>
          </p:cNvPr>
          <p:cNvSpPr/>
          <p:nvPr/>
        </p:nvSpPr>
        <p:spPr>
          <a:xfrm>
            <a:off x="6345581" y="4436946"/>
            <a:ext cx="2965705" cy="587239"/>
          </a:xfrm>
          <a:prstGeom prst="wedgeRoundRectCallout">
            <a:avLst>
              <a:gd name="adj1" fmla="val -71539"/>
              <a:gd name="adj2" fmla="val 57530"/>
              <a:gd name="adj3" fmla="val 16667"/>
            </a:avLst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707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Gros effort sur les frais généraux et administratifs</a:t>
            </a:r>
            <a:endParaRPr sz="1707" dirty="0"/>
          </a:p>
        </p:txBody>
      </p:sp>
      <p:sp>
        <p:nvSpPr>
          <p:cNvPr id="11" name="Google Shape;514;p26">
            <a:extLst>
              <a:ext uri="{FF2B5EF4-FFF2-40B4-BE49-F238E27FC236}">
                <a16:creationId xmlns:a16="http://schemas.microsoft.com/office/drawing/2014/main" id="{7A96738C-8752-37D2-73DB-11B0DC99FE8C}"/>
              </a:ext>
            </a:extLst>
          </p:cNvPr>
          <p:cNvSpPr/>
          <p:nvPr/>
        </p:nvSpPr>
        <p:spPr>
          <a:xfrm>
            <a:off x="6345581" y="3499923"/>
            <a:ext cx="2965705" cy="587239"/>
          </a:xfrm>
          <a:prstGeom prst="wedgeRoundRectCallout">
            <a:avLst>
              <a:gd name="adj1" fmla="val -71539"/>
              <a:gd name="adj2" fmla="val 57530"/>
              <a:gd name="adj3" fmla="val 16667"/>
            </a:avLst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707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Gros effort pour des sponsors par évènements</a:t>
            </a:r>
            <a:endParaRPr sz="1707" dirty="0"/>
          </a:p>
        </p:txBody>
      </p:sp>
    </p:spTree>
    <p:extLst>
      <p:ext uri="{BB962C8B-B14F-4D97-AF65-F5344CB8AC3E}">
        <p14:creationId xmlns:p14="http://schemas.microsoft.com/office/powerpoint/2010/main" val="413013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28"/>
          <p:cNvSpPr txBox="1">
            <a:spLocks noGrp="1"/>
          </p:cNvSpPr>
          <p:nvPr>
            <p:ph type="sldNum" idx="12"/>
          </p:nvPr>
        </p:nvSpPr>
        <p:spPr>
          <a:xfrm>
            <a:off x="6888480" y="6780108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fr-FR"/>
              <a:pPr/>
              <a:t>24</a:t>
            </a:fld>
            <a:endParaRPr/>
          </a:p>
        </p:txBody>
      </p:sp>
      <p:sp>
        <p:nvSpPr>
          <p:cNvPr id="544" name="Google Shape;544;p28"/>
          <p:cNvSpPr/>
          <p:nvPr/>
        </p:nvSpPr>
        <p:spPr>
          <a:xfrm>
            <a:off x="616229" y="2016825"/>
            <a:ext cx="8521145" cy="923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9" indent="-285759" algn="just">
              <a:buClr>
                <a:srgbClr val="757070"/>
              </a:buClr>
              <a:buSzPts val="1800"/>
              <a:buFont typeface="Arial" panose="020B0604020202020204" pitchFamily="34" charset="0"/>
              <a:buChar char="•"/>
            </a:pPr>
            <a:r>
              <a:rPr lang="fr-FR" sz="1801" dirty="0">
                <a:solidFill>
                  <a:srgbClr val="757070"/>
                </a:solidFill>
              </a:rPr>
              <a:t>Prélèvement de 20.000 euros en 2023 pour financer les 150 ans.</a:t>
            </a:r>
          </a:p>
          <a:p>
            <a:pPr marL="285759" indent="-285759" algn="just">
              <a:buClr>
                <a:srgbClr val="757070"/>
              </a:buClr>
              <a:buSzPts val="1800"/>
              <a:buFont typeface="Arial" panose="020B0604020202020204" pitchFamily="34" charset="0"/>
              <a:buChar char="•"/>
            </a:pPr>
            <a:r>
              <a:rPr lang="fr-FR" sz="1801" dirty="0">
                <a:solidFill>
                  <a:srgbClr val="757070"/>
                </a:solidFill>
              </a:rPr>
              <a:t>La situation du portefeuille se stabilise.</a:t>
            </a:r>
          </a:p>
          <a:p>
            <a:pPr marL="285759" indent="-285759" algn="just">
              <a:buClr>
                <a:srgbClr val="757070"/>
              </a:buClr>
              <a:buSzPts val="1800"/>
              <a:buFont typeface="Arial" panose="020B0604020202020204" pitchFamily="34" charset="0"/>
              <a:buChar char="•"/>
            </a:pPr>
            <a:r>
              <a:rPr lang="nl-BE" sz="1801" dirty="0">
                <a:solidFill>
                  <a:srgbClr val="757070"/>
                </a:solidFill>
              </a:rPr>
              <a:t>Une présentation des gestionnaires (DDEL) est planifiée à un prochain CA.</a:t>
            </a:r>
            <a:endParaRPr sz="1801" dirty="0">
              <a:solidFill>
                <a:srgbClr val="757070"/>
              </a:solidFill>
            </a:endParaRPr>
          </a:p>
        </p:txBody>
      </p:sp>
      <p:pic>
        <p:nvPicPr>
          <p:cNvPr id="546" name="Google Shape;546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24792" y="143655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04592" y="118456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548" name="Google Shape;548;p28"/>
          <p:cNvSpPr txBox="1"/>
          <p:nvPr/>
        </p:nvSpPr>
        <p:spPr>
          <a:xfrm>
            <a:off x="2723182" y="348329"/>
            <a:ext cx="4165298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fr-FR" sz="32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Gestion des fonds en bon père de famille</a:t>
            </a:r>
            <a:endParaRPr sz="32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9EC9851-70AD-E523-1C72-AAC70D607EE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16229" y="3219394"/>
          <a:ext cx="8521145" cy="36392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54458">
                  <a:extLst>
                    <a:ext uri="{9D8B030D-6E8A-4147-A177-3AD203B41FA5}">
                      <a16:colId xmlns:a16="http://schemas.microsoft.com/office/drawing/2014/main" val="2987509492"/>
                    </a:ext>
                  </a:extLst>
                </a:gridCol>
                <a:gridCol w="1479005">
                  <a:extLst>
                    <a:ext uri="{9D8B030D-6E8A-4147-A177-3AD203B41FA5}">
                      <a16:colId xmlns:a16="http://schemas.microsoft.com/office/drawing/2014/main" val="3585467315"/>
                    </a:ext>
                  </a:extLst>
                </a:gridCol>
                <a:gridCol w="2055039">
                  <a:extLst>
                    <a:ext uri="{9D8B030D-6E8A-4147-A177-3AD203B41FA5}">
                      <a16:colId xmlns:a16="http://schemas.microsoft.com/office/drawing/2014/main" val="1568268565"/>
                    </a:ext>
                  </a:extLst>
                </a:gridCol>
                <a:gridCol w="1639879">
                  <a:extLst>
                    <a:ext uri="{9D8B030D-6E8A-4147-A177-3AD203B41FA5}">
                      <a16:colId xmlns:a16="http://schemas.microsoft.com/office/drawing/2014/main" val="3426826447"/>
                    </a:ext>
                  </a:extLst>
                </a:gridCol>
                <a:gridCol w="1992764">
                  <a:extLst>
                    <a:ext uri="{9D8B030D-6E8A-4147-A177-3AD203B41FA5}">
                      <a16:colId xmlns:a16="http://schemas.microsoft.com/office/drawing/2014/main" val="1025154144"/>
                    </a:ext>
                  </a:extLst>
                </a:gridCol>
              </a:tblGrid>
              <a:tr h="595376">
                <a:tc>
                  <a:txBody>
                    <a:bodyPr/>
                    <a:lstStyle/>
                    <a:p>
                      <a:pPr algn="ctr" fontAlgn="b"/>
                      <a:r>
                        <a:rPr lang="fr-BE" sz="1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Année</a:t>
                      </a:r>
                      <a:endParaRPr lang="fr-BE" sz="1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Retrait</a:t>
                      </a:r>
                      <a:endParaRPr lang="fr-BE" sz="1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Date</a:t>
                      </a:r>
                      <a:endParaRPr lang="fr-BE" sz="1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Valeur marché</a:t>
                      </a:r>
                      <a:endParaRPr lang="fr-BE" sz="1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9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Plus(moins)-value</a:t>
                      </a:r>
                      <a:endParaRPr lang="fr-BE" sz="19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7930600"/>
                  </a:ext>
                </a:extLst>
              </a:tr>
              <a:tr h="380484"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 dirty="0">
                          <a:effectLst/>
                        </a:rPr>
                        <a:t>2016</a:t>
                      </a:r>
                      <a:endParaRPr lang="fr-BE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BE" sz="17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 dirty="0">
                          <a:effectLst/>
                        </a:rPr>
                        <a:t>30 décembre 2016</a:t>
                      </a:r>
                      <a:endParaRPr lang="fr-BE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 dirty="0">
                          <a:effectLst/>
                        </a:rPr>
                        <a:t>256 958,63 € </a:t>
                      </a:r>
                      <a:endParaRPr lang="fr-BE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BE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812606"/>
                  </a:ext>
                </a:extLst>
              </a:tr>
              <a:tr h="380484"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>
                          <a:effectLst/>
                        </a:rPr>
                        <a:t>2017</a:t>
                      </a:r>
                      <a:endParaRPr lang="fr-B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(25 000,00 €)</a:t>
                      </a:r>
                      <a:endParaRPr lang="fr-BE" sz="17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 dirty="0">
                          <a:effectLst/>
                        </a:rPr>
                        <a:t>29 décembre 2017</a:t>
                      </a:r>
                      <a:endParaRPr lang="fr-BE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 dirty="0">
                          <a:effectLst/>
                        </a:rPr>
                        <a:t>238 681,66 € </a:t>
                      </a:r>
                      <a:endParaRPr lang="fr-BE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>
                          <a:effectLst/>
                        </a:rPr>
                        <a:t>6 723,03 € </a:t>
                      </a:r>
                      <a:endParaRPr lang="fr-B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4775905"/>
                  </a:ext>
                </a:extLst>
              </a:tr>
              <a:tr h="380484"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>
                          <a:effectLst/>
                        </a:rPr>
                        <a:t>2018</a:t>
                      </a:r>
                      <a:endParaRPr lang="fr-B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BE" sz="17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 dirty="0">
                          <a:effectLst/>
                        </a:rPr>
                        <a:t>31 décembre 2018</a:t>
                      </a:r>
                      <a:endParaRPr lang="fr-BE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 dirty="0">
                          <a:effectLst/>
                        </a:rPr>
                        <a:t>225 093,47 € </a:t>
                      </a:r>
                      <a:endParaRPr lang="fr-BE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(13 588,19 €)</a:t>
                      </a:r>
                      <a:endParaRPr lang="fr-BE" sz="17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856054"/>
                  </a:ext>
                </a:extLst>
              </a:tr>
              <a:tr h="380484"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>
                          <a:effectLst/>
                        </a:rPr>
                        <a:t>2019</a:t>
                      </a:r>
                      <a:endParaRPr lang="fr-B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BE" sz="17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 dirty="0">
                          <a:effectLst/>
                        </a:rPr>
                        <a:t>31 décembre 2019</a:t>
                      </a:r>
                      <a:endParaRPr lang="fr-BE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 dirty="0">
                          <a:effectLst/>
                        </a:rPr>
                        <a:t>251 272,32 € </a:t>
                      </a:r>
                      <a:endParaRPr lang="fr-BE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>
                          <a:effectLst/>
                        </a:rPr>
                        <a:t>26 178,85 € </a:t>
                      </a:r>
                      <a:endParaRPr lang="fr-B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500813"/>
                  </a:ext>
                </a:extLst>
              </a:tr>
              <a:tr h="380484"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>
                          <a:effectLst/>
                        </a:rPr>
                        <a:t>2020</a:t>
                      </a:r>
                      <a:endParaRPr lang="fr-B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BE" sz="17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 dirty="0">
                          <a:effectLst/>
                        </a:rPr>
                        <a:t>31 décembre 2020</a:t>
                      </a:r>
                      <a:endParaRPr lang="fr-BE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 dirty="0">
                          <a:effectLst/>
                        </a:rPr>
                        <a:t>254 509,36 € </a:t>
                      </a:r>
                      <a:endParaRPr lang="fr-BE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>
                          <a:effectLst/>
                        </a:rPr>
                        <a:t>3 237,04 € </a:t>
                      </a:r>
                      <a:endParaRPr lang="fr-B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7198076"/>
                  </a:ext>
                </a:extLst>
              </a:tr>
              <a:tr h="380484"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>
                          <a:effectLst/>
                        </a:rPr>
                        <a:t>2021</a:t>
                      </a:r>
                      <a:endParaRPr lang="fr-B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(15 000,00 €)</a:t>
                      </a:r>
                      <a:endParaRPr lang="fr-BE" sz="17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>
                          <a:effectLst/>
                        </a:rPr>
                        <a:t>31 décembre 2021</a:t>
                      </a:r>
                      <a:endParaRPr lang="fr-B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 dirty="0">
                          <a:effectLst/>
                        </a:rPr>
                        <a:t>266 858,13 € </a:t>
                      </a:r>
                      <a:endParaRPr lang="fr-BE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 dirty="0">
                          <a:effectLst/>
                        </a:rPr>
                        <a:t>27 348,77 € </a:t>
                      </a:r>
                      <a:endParaRPr lang="fr-BE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959954"/>
                  </a:ext>
                </a:extLst>
              </a:tr>
              <a:tr h="380484"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>
                          <a:effectLst/>
                        </a:rPr>
                        <a:t>2022</a:t>
                      </a:r>
                      <a:endParaRPr lang="fr-B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BE" sz="17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>
                          <a:effectLst/>
                        </a:rPr>
                        <a:t>30 décembre 2022</a:t>
                      </a:r>
                      <a:endParaRPr lang="fr-B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 dirty="0">
                          <a:effectLst/>
                        </a:rPr>
                        <a:t>241 898,74 € </a:t>
                      </a:r>
                      <a:endParaRPr lang="fr-BE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(24 959,39 €)</a:t>
                      </a:r>
                      <a:endParaRPr lang="fr-BE" sz="17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3631010"/>
                  </a:ext>
                </a:extLst>
              </a:tr>
              <a:tr h="380484"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>
                          <a:effectLst/>
                        </a:rPr>
                        <a:t>2023</a:t>
                      </a:r>
                      <a:endParaRPr lang="fr-B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(20 000,00 €)</a:t>
                      </a:r>
                      <a:endParaRPr lang="fr-BE" sz="17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>
                          <a:effectLst/>
                        </a:rPr>
                        <a:t>29 décembre 2023</a:t>
                      </a:r>
                      <a:endParaRPr lang="fr-B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 dirty="0">
                          <a:effectLst/>
                        </a:rPr>
                        <a:t>238 463,82 € </a:t>
                      </a:r>
                      <a:endParaRPr lang="fr-BE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700" u="none" strike="noStrike" dirty="0">
                          <a:effectLst/>
                        </a:rPr>
                        <a:t>16 565,08 € </a:t>
                      </a:r>
                      <a:endParaRPr lang="fr-BE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60" marR="10160" marT="1016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919549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28"/>
          <p:cNvSpPr txBox="1">
            <a:spLocks noGrp="1"/>
          </p:cNvSpPr>
          <p:nvPr>
            <p:ph type="sldNum" idx="12"/>
          </p:nvPr>
        </p:nvSpPr>
        <p:spPr>
          <a:xfrm>
            <a:off x="6888480" y="6780108"/>
            <a:ext cx="2194560" cy="3894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fr-FR"/>
              <a:pPr/>
              <a:t>25</a:t>
            </a:fld>
            <a:endParaRPr/>
          </a:p>
        </p:txBody>
      </p:sp>
      <p:sp>
        <p:nvSpPr>
          <p:cNvPr id="544" name="Google Shape;544;p28"/>
          <p:cNvSpPr/>
          <p:nvPr/>
        </p:nvSpPr>
        <p:spPr>
          <a:xfrm>
            <a:off x="616229" y="2016825"/>
            <a:ext cx="8521145" cy="923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9" indent="-285759" algn="just">
              <a:buClr>
                <a:srgbClr val="757070"/>
              </a:buClr>
              <a:buSzPts val="1800"/>
              <a:buFont typeface="Arial" panose="020B0604020202020204" pitchFamily="34" charset="0"/>
              <a:buChar char="•"/>
            </a:pPr>
            <a:r>
              <a:rPr lang="fr-FR" sz="1801" dirty="0">
                <a:solidFill>
                  <a:srgbClr val="757070"/>
                </a:solidFill>
              </a:rPr>
              <a:t>Prélèvement de 20.000 euros en 2023 pour financer les 150 ans.</a:t>
            </a:r>
          </a:p>
          <a:p>
            <a:pPr marL="285759" indent="-285759" algn="just">
              <a:buClr>
                <a:srgbClr val="757070"/>
              </a:buClr>
              <a:buSzPts val="1800"/>
              <a:buFont typeface="Arial" panose="020B0604020202020204" pitchFamily="34" charset="0"/>
              <a:buChar char="•"/>
            </a:pPr>
            <a:r>
              <a:rPr lang="fr-FR" sz="1801" dirty="0">
                <a:solidFill>
                  <a:srgbClr val="757070"/>
                </a:solidFill>
              </a:rPr>
              <a:t>La situation du portefeuille se stabilise.</a:t>
            </a:r>
          </a:p>
          <a:p>
            <a:pPr marL="285759" indent="-285759" algn="just">
              <a:buClr>
                <a:srgbClr val="757070"/>
              </a:buClr>
              <a:buSzPts val="1800"/>
              <a:buFont typeface="Arial" panose="020B0604020202020204" pitchFamily="34" charset="0"/>
              <a:buChar char="•"/>
            </a:pPr>
            <a:r>
              <a:rPr lang="nl-BE" sz="1801" dirty="0">
                <a:solidFill>
                  <a:srgbClr val="757070"/>
                </a:solidFill>
              </a:rPr>
              <a:t>Une présentation des gestionnaires (DDEL) est planifiée à un prochain CA.</a:t>
            </a:r>
            <a:endParaRPr sz="1801" dirty="0">
              <a:solidFill>
                <a:srgbClr val="757070"/>
              </a:solidFill>
            </a:endParaRPr>
          </a:p>
        </p:txBody>
      </p:sp>
      <p:pic>
        <p:nvPicPr>
          <p:cNvPr id="546" name="Google Shape;546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24792" y="143655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04592" y="118456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548" name="Google Shape;548;p28"/>
          <p:cNvSpPr txBox="1"/>
          <p:nvPr/>
        </p:nvSpPr>
        <p:spPr>
          <a:xfrm>
            <a:off x="2723182" y="348329"/>
            <a:ext cx="4165298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fr-FR" sz="32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Gestion des fonds en bon père de famille</a:t>
            </a:r>
            <a:endParaRPr sz="32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A104971E-4814-F64D-8783-30882EBB6AAB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16229" y="3045451"/>
          <a:ext cx="8521145" cy="3734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992779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Google Shape;500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24792" y="143655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04592" y="118456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25"/>
          <p:cNvSpPr txBox="1"/>
          <p:nvPr/>
        </p:nvSpPr>
        <p:spPr>
          <a:xfrm>
            <a:off x="674332" y="2009790"/>
            <a:ext cx="8147481" cy="338514"/>
          </a:xfrm>
          <a:prstGeom prst="rect">
            <a:avLst/>
          </a:prstGeom>
          <a:solidFill>
            <a:srgbClr val="F47D7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fr-FR" sz="1600" b="1" dirty="0">
                <a:solidFill>
                  <a:srgbClr val="1E4E79"/>
                </a:solidFill>
              </a:rPr>
              <a:t>L’inflation se fait ressentir partout, mais chez nous ?</a:t>
            </a:r>
            <a:endParaRPr sz="1801" dirty="0"/>
          </a:p>
        </p:txBody>
      </p:sp>
      <p:sp>
        <p:nvSpPr>
          <p:cNvPr id="503" name="Google Shape;503;p25"/>
          <p:cNvSpPr txBox="1"/>
          <p:nvPr/>
        </p:nvSpPr>
        <p:spPr>
          <a:xfrm>
            <a:off x="2665423" y="348908"/>
            <a:ext cx="4165298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fr-FR" sz="32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Plusieurs questions soumises à l’AG</a:t>
            </a:r>
            <a:endParaRPr sz="32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25"/>
          <p:cNvSpPr txBox="1"/>
          <p:nvPr/>
        </p:nvSpPr>
        <p:spPr>
          <a:xfrm>
            <a:off x="674332" y="2588192"/>
            <a:ext cx="8672869" cy="372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9" indent="-285759">
              <a:lnSpc>
                <a:spcPct val="200000"/>
              </a:lnSpc>
              <a:buClr>
                <a:srgbClr val="1E4E79"/>
              </a:buClr>
              <a:buSzPts val="1800"/>
              <a:buFont typeface="Calibri"/>
              <a:buChar char="-"/>
            </a:pPr>
            <a:r>
              <a:rPr lang="fr-FR" sz="180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Faut-il augmenter le prix de participation à nos évènements ? Faut-il revoir le nombre d’évènements organisés ?</a:t>
            </a:r>
          </a:p>
          <a:p>
            <a:pPr marL="285759" indent="-285759">
              <a:lnSpc>
                <a:spcPct val="200000"/>
              </a:lnSpc>
              <a:buClr>
                <a:srgbClr val="1E4E79"/>
              </a:buClr>
              <a:buSzPts val="1800"/>
              <a:buFont typeface="Calibri"/>
              <a:buChar char="-"/>
            </a:pPr>
            <a:r>
              <a:rPr lang="fr-FR" sz="180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Faut-il augmenter le prix des partenaires / sponsors ?</a:t>
            </a:r>
          </a:p>
          <a:p>
            <a:pPr marL="285759" indent="-285759">
              <a:lnSpc>
                <a:spcPct val="200000"/>
              </a:lnSpc>
              <a:buClr>
                <a:srgbClr val="1E4E79"/>
              </a:buClr>
              <a:buSzPts val="1800"/>
              <a:buFont typeface="Calibri"/>
              <a:buChar char="-"/>
            </a:pPr>
            <a:r>
              <a:rPr lang="fr-FR" sz="180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Faut-il adapter le montant des cotisations ? </a:t>
            </a:r>
          </a:p>
          <a:p>
            <a:pPr marL="285759" indent="-285759">
              <a:lnSpc>
                <a:spcPct val="200000"/>
              </a:lnSpc>
              <a:buClr>
                <a:srgbClr val="1E4E79"/>
              </a:buClr>
              <a:buSzPts val="1800"/>
              <a:buFont typeface="Calibri"/>
              <a:buChar char="-"/>
            </a:pPr>
            <a:r>
              <a:rPr lang="fr-FR" sz="180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Faut-il imaginer puiser régulièrement dans nos fonds ? (au moins la plus-value ?)</a:t>
            </a:r>
          </a:p>
          <a:p>
            <a:pPr>
              <a:lnSpc>
                <a:spcPct val="200000"/>
              </a:lnSpc>
              <a:buClr>
                <a:srgbClr val="1E4E79"/>
              </a:buClr>
              <a:buSzPts val="1800"/>
            </a:pPr>
            <a:r>
              <a:rPr lang="fr-FR" sz="2800" b="1" i="1" dirty="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Autre chose ?</a:t>
            </a:r>
          </a:p>
        </p:txBody>
      </p:sp>
      <p:pic>
        <p:nvPicPr>
          <p:cNvPr id="505" name="Google Shape;505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01559" y="6115179"/>
            <a:ext cx="4136743" cy="9969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35893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29"/>
          <p:cNvSpPr txBox="1"/>
          <p:nvPr/>
        </p:nvSpPr>
        <p:spPr>
          <a:xfrm>
            <a:off x="1921121" y="2749610"/>
            <a:ext cx="6202017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4000"/>
              <a:buFont typeface="Calibri"/>
              <a:buNone/>
            </a:pPr>
            <a:r>
              <a:rPr lang="fr-FR" sz="4000" i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Décharge aux administrateurs et composition du CA</a:t>
            </a:r>
            <a:endParaRPr sz="4000" b="0" i="1" u="none" strike="noStrike" cap="non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6" name="Google Shape;556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29"/>
          <p:cNvSpPr txBox="1"/>
          <p:nvPr/>
        </p:nvSpPr>
        <p:spPr>
          <a:xfrm>
            <a:off x="3033358" y="541989"/>
            <a:ext cx="372037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D5B"/>
              </a:buClr>
              <a:buSzPts val="3600"/>
              <a:buFont typeface="Calibri"/>
              <a:buNone/>
            </a:pPr>
            <a:r>
              <a:rPr lang="fr-FR" sz="3600" b="0" i="0" u="none" strike="noStrike" cap="none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AG AILouvain 2023</a:t>
            </a:r>
            <a:endParaRPr sz="3600" b="0" i="0" u="none" strike="noStrike" cap="none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9" name="Google Shape;559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51492" y="6129484"/>
            <a:ext cx="4136743" cy="996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Google Shape;576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p31"/>
          <p:cNvSpPr txBox="1"/>
          <p:nvPr/>
        </p:nvSpPr>
        <p:spPr>
          <a:xfrm>
            <a:off x="2757532" y="609437"/>
            <a:ext cx="436327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D5B"/>
              </a:buClr>
              <a:buSzPts val="3600"/>
              <a:buFont typeface="Calibri"/>
              <a:buNone/>
            </a:pPr>
            <a:r>
              <a:rPr lang="fr-FR" sz="3600" b="0" i="0" u="none" strike="noStrike" cap="none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Candidate entrante</a:t>
            </a:r>
            <a:endParaRPr sz="3600" b="0" i="0" u="none" strike="noStrike" cap="none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9" name="Google Shape;579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84067" y="6129484"/>
            <a:ext cx="4136743" cy="996955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31"/>
          <p:cNvSpPr txBox="1"/>
          <p:nvPr/>
        </p:nvSpPr>
        <p:spPr>
          <a:xfrm>
            <a:off x="3794308" y="4798345"/>
            <a:ext cx="2110598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F47D70"/>
                </a:solidFill>
                <a:latin typeface="Arial"/>
                <a:ea typeface="Arial"/>
                <a:cs typeface="Arial"/>
                <a:sym typeface="Arial"/>
              </a:rPr>
              <a:t>Aude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F47D70"/>
                </a:solidFill>
                <a:latin typeface="Arial"/>
                <a:ea typeface="Arial"/>
                <a:cs typeface="Arial"/>
                <a:sym typeface="Arial"/>
              </a:rPr>
              <a:t>SIMAR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Ingénieur Civil </a:t>
            </a:r>
            <a:r>
              <a:rPr lang="fr-FR" sz="1000" dirty="0">
                <a:solidFill>
                  <a:schemeClr val="dk2"/>
                </a:solidFill>
              </a:rPr>
              <a:t>Mécanicien 2000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Candidate Administratrice</a:t>
            </a:r>
            <a:endParaRPr sz="1200" b="1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ABAB8B1-A940-4C4D-ADD6-6CD29A4C56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1501" y="1676444"/>
            <a:ext cx="2110598" cy="2899667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Google Shape;576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0689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21000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p31"/>
          <p:cNvSpPr txBox="1"/>
          <p:nvPr/>
        </p:nvSpPr>
        <p:spPr>
          <a:xfrm>
            <a:off x="2532601" y="595417"/>
            <a:ext cx="497808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D5B"/>
              </a:buClr>
              <a:buSzPts val="3600"/>
              <a:buFont typeface="Calibri"/>
              <a:buNone/>
            </a:pPr>
            <a:r>
              <a:rPr lang="fr-FR" sz="3600" b="0" i="0" u="none" strike="noStrike" cap="none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Administrateurs sortants</a:t>
            </a:r>
            <a:endParaRPr sz="3600" b="0" i="0" u="none" strike="noStrike" cap="none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79" name="Google Shape;579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84067" y="6129484"/>
            <a:ext cx="4136743" cy="996955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31"/>
          <p:cNvSpPr txBox="1"/>
          <p:nvPr/>
        </p:nvSpPr>
        <p:spPr>
          <a:xfrm>
            <a:off x="599163" y="4188745"/>
            <a:ext cx="2110598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F47D70"/>
                </a:solidFill>
                <a:latin typeface="Arial"/>
                <a:ea typeface="Arial"/>
                <a:cs typeface="Arial"/>
                <a:sym typeface="Arial"/>
              </a:rPr>
              <a:t>Xavier LEPOT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Vice-Président</a:t>
            </a:r>
            <a:endParaRPr sz="1200" dirty="0">
              <a:solidFill>
                <a:schemeClr val="accent1">
                  <a:lumMod val="75000"/>
                </a:schemeClr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Ingénieur Civil </a:t>
            </a:r>
            <a:r>
              <a:rPr lang="fr-FR" sz="1000" dirty="0">
                <a:solidFill>
                  <a:schemeClr val="dk2"/>
                </a:solidFill>
              </a:rPr>
              <a:t>Mécanicien 1986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581;p31">
            <a:extLst>
              <a:ext uri="{FF2B5EF4-FFF2-40B4-BE49-F238E27FC236}">
                <a16:creationId xmlns:a16="http://schemas.microsoft.com/office/drawing/2014/main" id="{B138250B-0709-4ED7-B36E-FF3317D29F89}"/>
              </a:ext>
            </a:extLst>
          </p:cNvPr>
          <p:cNvSpPr txBox="1"/>
          <p:nvPr/>
        </p:nvSpPr>
        <p:spPr>
          <a:xfrm>
            <a:off x="3821500" y="4188745"/>
            <a:ext cx="2337561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F47D70"/>
                </a:solidFill>
                <a:latin typeface="Arial"/>
                <a:ea typeface="Arial"/>
                <a:cs typeface="Arial"/>
                <a:sym typeface="Arial"/>
              </a:rPr>
              <a:t>Jean-Pierre RASKIN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Professeur EPL</a:t>
            </a:r>
            <a:endParaRPr sz="1200" dirty="0">
              <a:solidFill>
                <a:schemeClr val="accent1">
                  <a:lumMod val="75000"/>
                </a:schemeClr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Docteur en Sc Appliquées 1997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581;p31">
            <a:extLst>
              <a:ext uri="{FF2B5EF4-FFF2-40B4-BE49-F238E27FC236}">
                <a16:creationId xmlns:a16="http://schemas.microsoft.com/office/drawing/2014/main" id="{97E7994E-9FDD-406F-9E06-5A72C33E1AAE}"/>
              </a:ext>
            </a:extLst>
          </p:cNvPr>
          <p:cNvSpPr txBox="1"/>
          <p:nvPr/>
        </p:nvSpPr>
        <p:spPr>
          <a:xfrm>
            <a:off x="7082100" y="4189872"/>
            <a:ext cx="2110598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F47D70"/>
                </a:solidFill>
                <a:latin typeface="Arial"/>
                <a:ea typeface="Arial"/>
                <a:cs typeface="Arial"/>
                <a:sym typeface="Arial"/>
              </a:rPr>
              <a:t>Marc SOHET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Administrateur</a:t>
            </a:r>
            <a:endParaRPr sz="1200" dirty="0">
              <a:solidFill>
                <a:schemeClr val="accent1">
                  <a:lumMod val="75000"/>
                </a:schemeClr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Ingénieur Civil </a:t>
            </a:r>
            <a:r>
              <a:rPr lang="fr-FR" sz="1000" dirty="0">
                <a:solidFill>
                  <a:schemeClr val="dk2"/>
                </a:solidFill>
              </a:rPr>
              <a:t>Métallurgiste 1975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E72E59-6DC1-457F-B06E-65876CB718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1000" y="1945862"/>
            <a:ext cx="1974594" cy="197459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365218A-4D00-4F1E-A0F5-19FD664E8B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85568" y="1945860"/>
            <a:ext cx="1974595" cy="197459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C32D274-5C4C-4D2A-8E6B-9EE3FA1987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5165" y="1945860"/>
            <a:ext cx="1974596" cy="197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8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"/>
          <p:cNvSpPr txBox="1"/>
          <p:nvPr/>
        </p:nvSpPr>
        <p:spPr>
          <a:xfrm>
            <a:off x="3077121" y="480698"/>
            <a:ext cx="359935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Ordre du Jour: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AG AILouvain 2023</a:t>
            </a:r>
            <a:endParaRPr sz="2400" b="1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2B6317A-8E6B-E764-BA69-7BA1F2818998}"/>
              </a:ext>
            </a:extLst>
          </p:cNvPr>
          <p:cNvSpPr/>
          <p:nvPr/>
        </p:nvSpPr>
        <p:spPr>
          <a:xfrm>
            <a:off x="609600" y="2329544"/>
            <a:ext cx="2889923" cy="2168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397EBF9-205F-78C9-6F59-345050F65D85}"/>
              </a:ext>
            </a:extLst>
          </p:cNvPr>
          <p:cNvSpPr/>
          <p:nvPr/>
        </p:nvSpPr>
        <p:spPr>
          <a:xfrm>
            <a:off x="3617815" y="2345140"/>
            <a:ext cx="2889923" cy="2168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5C29B8F-5B31-D35E-0304-653DDEB3336C}"/>
              </a:ext>
            </a:extLst>
          </p:cNvPr>
          <p:cNvSpPr/>
          <p:nvPr/>
        </p:nvSpPr>
        <p:spPr>
          <a:xfrm>
            <a:off x="6604259" y="2353502"/>
            <a:ext cx="2889923" cy="2168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860240C-719F-6C25-D1BE-6C649B58E463}"/>
              </a:ext>
            </a:extLst>
          </p:cNvPr>
          <p:cNvSpPr/>
          <p:nvPr/>
        </p:nvSpPr>
        <p:spPr>
          <a:xfrm>
            <a:off x="4940733" y="4666422"/>
            <a:ext cx="2889923" cy="2168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4646894-A9C0-6186-D837-013E9AD0F72C}"/>
              </a:ext>
            </a:extLst>
          </p:cNvPr>
          <p:cNvSpPr/>
          <p:nvPr/>
        </p:nvSpPr>
        <p:spPr>
          <a:xfrm>
            <a:off x="1911337" y="4666422"/>
            <a:ext cx="2889923" cy="2168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0D0C4AF-33E8-4921-9C5A-E57AD00489F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003" t="24720" r="30756" b="10388"/>
          <a:stretch/>
        </p:blipFill>
        <p:spPr>
          <a:xfrm>
            <a:off x="695830" y="2385033"/>
            <a:ext cx="2717462" cy="205408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7EEA628-EAED-44FE-8152-4E77E6394B2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892" t="24721" r="31718" b="10786"/>
          <a:stretch/>
        </p:blipFill>
        <p:spPr>
          <a:xfrm>
            <a:off x="3789080" y="2409484"/>
            <a:ext cx="2547391" cy="203939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723B2E8-4464-4538-A181-B835CF98F11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3003" t="24720" r="29849" b="10987"/>
          <a:stretch/>
        </p:blipFill>
        <p:spPr>
          <a:xfrm>
            <a:off x="6676478" y="2400250"/>
            <a:ext cx="2755211" cy="202364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F5A1D16-184A-45B7-889E-44D48809F81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3003" t="24720" r="32289" b="9587"/>
          <a:stretch/>
        </p:blipFill>
        <p:spPr>
          <a:xfrm>
            <a:off x="2054561" y="4730857"/>
            <a:ext cx="2576597" cy="203920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16A73E0-6347-4D2F-8DC0-AE5E5069195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3003" t="23494" r="31548" b="10187"/>
          <a:stretch/>
        </p:blipFill>
        <p:spPr>
          <a:xfrm>
            <a:off x="5062775" y="4719659"/>
            <a:ext cx="2623026" cy="206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5350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" name="Google Shape;624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1221" y="93825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53378" y="93823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p33"/>
          <p:cNvSpPr txBox="1"/>
          <p:nvPr/>
        </p:nvSpPr>
        <p:spPr>
          <a:xfrm>
            <a:off x="1258340" y="514499"/>
            <a:ext cx="752370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D5B"/>
              </a:buClr>
              <a:buSzPts val="3600"/>
              <a:buFont typeface="Calibri"/>
              <a:buNone/>
            </a:pPr>
            <a:r>
              <a:rPr lang="fr-FR" sz="3600" b="1" i="0" u="none" strike="noStrike" cap="none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Le CONSEIL d’ADMINISTRATION 2023</a:t>
            </a:r>
            <a:endParaRPr sz="3600" b="1" i="0" u="none" strike="noStrike" cap="none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0" name="Google Shape;650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26220" y="6209772"/>
            <a:ext cx="4136743" cy="996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C9C40F9-61AD-4018-89AD-7E5DEAE7A7D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7066" b="8016"/>
          <a:stretch/>
        </p:blipFill>
        <p:spPr>
          <a:xfrm>
            <a:off x="206659" y="1581506"/>
            <a:ext cx="9156382" cy="452230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AC51751-62E6-4B48-AF52-7E31CA7CB9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83"/>
          <a:stretch/>
        </p:blipFill>
        <p:spPr>
          <a:xfrm>
            <a:off x="626080" y="1203791"/>
            <a:ext cx="8828690" cy="4911387"/>
          </a:xfrm>
          <a:prstGeom prst="rect">
            <a:avLst/>
          </a:prstGeom>
        </p:spPr>
      </p:pic>
      <p:pic>
        <p:nvPicPr>
          <p:cNvPr id="624" name="Google Shape;624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221" y="93825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53378" y="93823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p33"/>
          <p:cNvSpPr txBox="1"/>
          <p:nvPr/>
        </p:nvSpPr>
        <p:spPr>
          <a:xfrm>
            <a:off x="1258340" y="514499"/>
            <a:ext cx="752370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D5B"/>
              </a:buClr>
              <a:buSzPts val="3600"/>
              <a:buFont typeface="Calibri"/>
              <a:buNone/>
            </a:pPr>
            <a:r>
              <a:rPr lang="fr-FR" sz="3600" b="1" i="0" u="none" strike="noStrike" cap="none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Le CONSEIL d’ADMINISTRATION 2024</a:t>
            </a:r>
            <a:endParaRPr sz="3600" b="1" i="0" u="none" strike="noStrike" cap="none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0" name="Google Shape;650;p3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93487" y="6187525"/>
            <a:ext cx="4136743" cy="99695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8755DA5-66DF-44B9-8F2F-6A8C30DF4BEE}"/>
              </a:ext>
            </a:extLst>
          </p:cNvPr>
          <p:cNvSpPr txBox="1"/>
          <p:nvPr/>
        </p:nvSpPr>
        <p:spPr>
          <a:xfrm>
            <a:off x="3445554" y="4761187"/>
            <a:ext cx="12000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/>
              <a:t>Aude SIMAR</a:t>
            </a:r>
            <a:endParaRPr lang="fr-BE" dirty="0"/>
          </a:p>
          <a:p>
            <a:r>
              <a:rPr lang="fr-BE" sz="1200" dirty="0"/>
              <a:t>MECA 2002</a:t>
            </a:r>
          </a:p>
          <a:p>
            <a:r>
              <a:rPr lang="fr-BE" sz="1200" dirty="0"/>
              <a:t>Administratrice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45A5F48-3C2C-4982-A992-DD8690B2915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-1" b="28272"/>
          <a:stretch/>
        </p:blipFill>
        <p:spPr>
          <a:xfrm>
            <a:off x="3530779" y="3952621"/>
            <a:ext cx="820494" cy="808566"/>
          </a:xfrm>
          <a:prstGeom prst="rect">
            <a:avLst/>
          </a:prstGeom>
        </p:spPr>
      </p:pic>
      <p:sp>
        <p:nvSpPr>
          <p:cNvPr id="6" name="Flèche : bas 5">
            <a:extLst>
              <a:ext uri="{FF2B5EF4-FFF2-40B4-BE49-F238E27FC236}">
                <a16:creationId xmlns:a16="http://schemas.microsoft.com/office/drawing/2014/main" id="{22A206AB-EB6B-4113-88E8-99737C125A7F}"/>
              </a:ext>
            </a:extLst>
          </p:cNvPr>
          <p:cNvSpPr/>
          <p:nvPr/>
        </p:nvSpPr>
        <p:spPr>
          <a:xfrm>
            <a:off x="1258340" y="5917324"/>
            <a:ext cx="444336" cy="378373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68847B8-EC7E-467D-99E5-A15FF27567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221" y="6291928"/>
            <a:ext cx="809691" cy="81372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6B2190-40DB-4F9B-AE74-37E4EFD235B6}"/>
              </a:ext>
            </a:extLst>
          </p:cNvPr>
          <p:cNvSpPr txBox="1"/>
          <p:nvPr/>
        </p:nvSpPr>
        <p:spPr>
          <a:xfrm>
            <a:off x="1040912" y="6291928"/>
            <a:ext cx="2444900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Dès 1</a:t>
            </a:r>
            <a:r>
              <a:rPr lang="fr-FR" baseline="30000" dirty="0"/>
              <a:t>er</a:t>
            </a:r>
            <a:r>
              <a:rPr lang="fr-FR" dirty="0"/>
              <a:t> sept 2024</a:t>
            </a:r>
          </a:p>
          <a:p>
            <a:r>
              <a:rPr lang="fr-FR" b="1" dirty="0"/>
              <a:t>Olivier BONAVENTURE</a:t>
            </a:r>
          </a:p>
          <a:p>
            <a:r>
              <a:rPr lang="fr-FR" sz="1200" dirty="0"/>
              <a:t>INFORMATIQUE ULG 1992</a:t>
            </a:r>
          </a:p>
          <a:p>
            <a:r>
              <a:rPr lang="fr-FR" sz="1200" dirty="0"/>
              <a:t>Doyen de l’EPL et Administrateur</a:t>
            </a:r>
            <a:endParaRPr lang="fr-BE" sz="1200" dirty="0"/>
          </a:p>
        </p:txBody>
      </p:sp>
    </p:spTree>
    <p:extLst>
      <p:ext uri="{BB962C8B-B14F-4D97-AF65-F5344CB8AC3E}">
        <p14:creationId xmlns:p14="http://schemas.microsoft.com/office/powerpoint/2010/main" val="42663152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34"/>
          <p:cNvSpPr txBox="1"/>
          <p:nvPr/>
        </p:nvSpPr>
        <p:spPr>
          <a:xfrm>
            <a:off x="1086042" y="1971817"/>
            <a:ext cx="7310801" cy="3238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b="1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M.</a:t>
            </a:r>
            <a:r>
              <a:rPr lang="fr-FR" sz="4000" b="1" dirty="0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E.</a:t>
            </a:r>
            <a:r>
              <a:rPr lang="fr-FR" sz="4000" b="1" dirty="0">
                <a:solidFill>
                  <a:srgbClr val="2E75B5"/>
                </a:solidFill>
                <a:latin typeface="Arial"/>
                <a:ea typeface="Arial"/>
                <a:cs typeface="Arial"/>
                <a:sym typeface="Arial"/>
              </a:rPr>
              <a:t>R.</a:t>
            </a:r>
            <a:r>
              <a:rPr lang="fr-FR" sz="400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C.</a:t>
            </a:r>
            <a:r>
              <a:rPr lang="fr-FR" sz="4000" b="1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I.</a:t>
            </a:r>
            <a:r>
              <a:rPr lang="fr-FR" sz="4000" dirty="0">
                <a:solidFill>
                  <a:srgbClr val="F8FBFD"/>
                </a:solidFill>
                <a:latin typeface="Arial Black"/>
                <a:ea typeface="Arial Black"/>
                <a:cs typeface="Arial Black"/>
                <a:sym typeface="Arial Black"/>
              </a:rPr>
              <a:t>  </a:t>
            </a:r>
            <a:endParaRPr dirty="0"/>
          </a:p>
          <a:p>
            <a:pPr marL="0" marR="0" lvl="0" indent="0" algn="ctr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rPr>
              <a:t>À nos Membres, nos Partenaires, notre Personnel, notre Conseil d’Administration </a:t>
            </a:r>
            <a:r>
              <a:rPr lang="fr-FR" sz="4000" dirty="0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dirty="0"/>
          </a:p>
          <a:p>
            <a:pPr marL="0" marR="0" lvl="0" indent="0" algn="ctr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dk2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Au plaisir de vous revoir bientôt </a:t>
            </a:r>
            <a:r>
              <a:rPr lang="fr-FR" sz="4000" dirty="0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rPr>
              <a:t>☺</a:t>
            </a:r>
            <a:endParaRPr sz="4000" dirty="0">
              <a:solidFill>
                <a:schemeClr val="dk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64" name="Google Shape;664;p34"/>
          <p:cNvSpPr txBox="1"/>
          <p:nvPr/>
        </p:nvSpPr>
        <p:spPr>
          <a:xfrm>
            <a:off x="1340330" y="6254069"/>
            <a:ext cx="2834105" cy="57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66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u="sng" dirty="0">
                <a:solidFill>
                  <a:srgbClr val="F8FBFD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ouvain.be</a:t>
            </a:r>
            <a:endParaRPr sz="2800" dirty="0">
              <a:solidFill>
                <a:srgbClr val="DF602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66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dirty="0">
                <a:solidFill>
                  <a:srgbClr val="DF6021"/>
                </a:solidFill>
                <a:latin typeface="Arial"/>
                <a:ea typeface="Arial"/>
                <a:cs typeface="Arial"/>
                <a:sym typeface="Arial"/>
              </a:rPr>
              <a:t>www.ailouvain.be</a:t>
            </a:r>
            <a:endParaRPr dirty="0"/>
          </a:p>
        </p:txBody>
      </p:sp>
      <p:pic>
        <p:nvPicPr>
          <p:cNvPr id="665" name="Google Shape;665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6" name="Google Shape;666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667" name="Google Shape;667;p34"/>
          <p:cNvSpPr txBox="1"/>
          <p:nvPr/>
        </p:nvSpPr>
        <p:spPr>
          <a:xfrm>
            <a:off x="3033358" y="604551"/>
            <a:ext cx="372037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D5B"/>
              </a:buClr>
              <a:buSzPts val="3600"/>
              <a:buFont typeface="Calibri"/>
              <a:buNone/>
            </a:pPr>
            <a:r>
              <a:rPr lang="fr-FR" sz="3600" b="0" i="0" u="none" strike="noStrike" cap="none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AG AILouvain 2023</a:t>
            </a:r>
            <a:endParaRPr sz="3600" b="0" i="0" u="none" strike="noStrike" cap="none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8" name="Google Shape;668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69452" y="6129484"/>
            <a:ext cx="3540569" cy="8532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4" name="Google Shape;674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676" name="Google Shape;676;p35"/>
          <p:cNvSpPr txBox="1"/>
          <p:nvPr/>
        </p:nvSpPr>
        <p:spPr>
          <a:xfrm>
            <a:off x="2878464" y="609437"/>
            <a:ext cx="399667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D5B"/>
              </a:buClr>
              <a:buSzPts val="3600"/>
              <a:buFont typeface="Calibri"/>
              <a:buNone/>
            </a:pPr>
            <a:r>
              <a:rPr lang="fr-FR" sz="3600" b="0" i="0" u="none" strike="noStrike" cap="none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Conférence</a:t>
            </a:r>
            <a:endParaRPr sz="3600" b="0" i="0" u="none" strike="noStrike" cap="none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2FF6D2-1F09-4A17-A905-CBABDE33A1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19" y="1804023"/>
            <a:ext cx="9628231" cy="500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4905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4" name="Google Shape;674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2288" y="188760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45900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52FF6D2-1F09-4A17-A905-CBABDE33A1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4224" y="188760"/>
            <a:ext cx="3749457" cy="194971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09956F2-18C0-4E0A-B760-76EAFB942282}"/>
              </a:ext>
            </a:extLst>
          </p:cNvPr>
          <p:cNvSpPr txBox="1"/>
          <p:nvPr/>
        </p:nvSpPr>
        <p:spPr>
          <a:xfrm>
            <a:off x="882868" y="2325125"/>
            <a:ext cx="843203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18h00 : Accueil des participants (complémentaires à l’AG)</a:t>
            </a:r>
          </a:p>
          <a:p>
            <a:br>
              <a:rPr lang="fr-BE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BE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18h30: Conférence SWECO</a:t>
            </a:r>
          </a:p>
          <a:p>
            <a:endParaRPr lang="fr-BE" sz="1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fr-BE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Présentation de SWECO : </a:t>
            </a:r>
            <a:r>
              <a:rPr lang="fr-BE"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Bernard </a:t>
            </a:r>
            <a:r>
              <a:rPr lang="fr-BE" sz="18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Blaszcak</a:t>
            </a:r>
            <a:r>
              <a:rPr lang="fr-BE"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fr-BE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(Operations Manager) and </a:t>
            </a:r>
            <a:r>
              <a:rPr lang="fr-BE" sz="18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Diederick</a:t>
            </a:r>
            <a:r>
              <a:rPr lang="fr-BE"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Van der Linden</a:t>
            </a:r>
            <a:r>
              <a:rPr lang="fr-BE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(General </a:t>
            </a:r>
            <a:r>
              <a:rPr lang="fr-BE" sz="18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</a:t>
            </a:r>
            <a:r>
              <a:rPr lang="fr-BE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Pharma). </a:t>
            </a:r>
          </a:p>
          <a:p>
            <a:endParaRPr lang="fr-BE" sz="1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BE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Expert Talk 1 –</a:t>
            </a:r>
            <a:r>
              <a:rPr lang="fr-BE"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Felipe Chaves Gonzales</a:t>
            </a:r>
            <a:r>
              <a:rPr lang="fr-BE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(Senior Expert Urban </a:t>
            </a:r>
            <a:r>
              <a:rPr lang="fr-BE" sz="18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Projects</a:t>
            </a:r>
            <a:r>
              <a:rPr lang="fr-BE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1"/>
            <a:r>
              <a:rPr lang="fr-BE" sz="1800" b="1" u="sng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Circular</a:t>
            </a:r>
            <a:r>
              <a:rPr lang="fr-BE" sz="1800" b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1800" b="1" u="sng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Space</a:t>
            </a:r>
            <a:r>
              <a:rPr lang="fr-BE" sz="1800" b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A </a:t>
            </a:r>
            <a:r>
              <a:rPr lang="fr-BE" sz="1800" b="1" u="sng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small</a:t>
            </a:r>
            <a:r>
              <a:rPr lang="fr-BE" sz="1800" b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1800" b="1" u="sng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step</a:t>
            </a:r>
            <a:r>
              <a:rPr lang="fr-BE" sz="1800" b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or a </a:t>
            </a:r>
            <a:r>
              <a:rPr lang="fr-BE" sz="1800" b="1" u="sng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giant</a:t>
            </a:r>
            <a:r>
              <a:rPr lang="fr-BE" sz="1800" b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1800" b="1" u="sng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leap</a:t>
            </a:r>
            <a:r>
              <a:rPr lang="fr-BE" sz="1800" b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fr-BE" sz="1800" b="1" u="sng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mankind</a:t>
            </a:r>
            <a:r>
              <a:rPr lang="fr-BE" sz="1800" b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 </a:t>
            </a:r>
          </a:p>
          <a:p>
            <a:pPr lvl="1"/>
            <a:br>
              <a:rPr lang="fr-BE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BE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Expert Talk 2  -  </a:t>
            </a:r>
            <a:r>
              <a:rPr lang="fr-BE" sz="1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Morgan </a:t>
            </a:r>
            <a:r>
              <a:rPr lang="fr-BE" sz="1800" b="1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Laitat</a:t>
            </a:r>
            <a:r>
              <a:rPr lang="fr-BE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(Business Unit Manager Infrastructure) </a:t>
            </a:r>
          </a:p>
          <a:p>
            <a:pPr lvl="1"/>
            <a:r>
              <a:rPr lang="fr-BE" sz="1800" b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Quel est le potentiel de l’infrastructure comme levier ?</a:t>
            </a:r>
          </a:p>
          <a:p>
            <a:pPr lvl="1"/>
            <a:br>
              <a:rPr lang="fr-BE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BE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Q&amp;A</a:t>
            </a:r>
          </a:p>
          <a:p>
            <a:pPr lvl="1"/>
            <a:endParaRPr lang="fr-BE" sz="1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BE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20h00-22 h00 : Cocktail dînatoire et Project highway</a:t>
            </a:r>
          </a:p>
        </p:txBody>
      </p:sp>
    </p:spTree>
    <p:extLst>
      <p:ext uri="{BB962C8B-B14F-4D97-AF65-F5344CB8AC3E}">
        <p14:creationId xmlns:p14="http://schemas.microsoft.com/office/powerpoint/2010/main" val="39579992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7"/>
          <p:cNvSpPr txBox="1"/>
          <p:nvPr/>
        </p:nvSpPr>
        <p:spPr>
          <a:xfrm>
            <a:off x="1482587" y="2044044"/>
            <a:ext cx="6788426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4000"/>
              <a:buFont typeface="Calibri"/>
              <a:buNone/>
            </a:pPr>
            <a:r>
              <a:rPr lang="fr-FR" sz="36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Merci pour votre attention, votre soutien, votre fidélité…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4000"/>
              <a:buFont typeface="Calibri"/>
              <a:buNone/>
            </a:pPr>
            <a:endParaRPr lang="fr-FR" sz="3600" b="0" i="1" u="none" strike="noStrike" cap="none" dirty="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4000"/>
              <a:buFont typeface="Calibri"/>
              <a:buNone/>
            </a:pPr>
            <a:r>
              <a:rPr lang="fr-FR" sz="3600" i="1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Et merci aussi à notre partenaire pour son accueil chaleureux</a:t>
            </a:r>
            <a:endParaRPr sz="3600" b="0" i="1" u="none" strike="noStrike" cap="none" dirty="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0" name="Google Shape;400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17"/>
          <p:cNvSpPr txBox="1"/>
          <p:nvPr/>
        </p:nvSpPr>
        <p:spPr>
          <a:xfrm>
            <a:off x="3054711" y="609458"/>
            <a:ext cx="372037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D6D5B"/>
              </a:buClr>
              <a:buSzPts val="3600"/>
              <a:buFont typeface="Calibri"/>
              <a:buNone/>
            </a:pPr>
            <a:r>
              <a:rPr lang="fr-FR" sz="3600" b="0" i="0" u="none" strike="noStrike" cap="none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AG AILouvain 2023</a:t>
            </a:r>
            <a:endParaRPr sz="3600" b="0" i="0" u="none" strike="noStrike" cap="none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3" name="Google Shape;403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46528" y="6207264"/>
            <a:ext cx="4136743" cy="996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3DF3D69-E7F7-4F70-8628-8FC902EEBA1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8418" b="19433"/>
          <a:stretch/>
        </p:blipFill>
        <p:spPr>
          <a:xfrm>
            <a:off x="3448050" y="5061806"/>
            <a:ext cx="2857500" cy="834497"/>
          </a:xfrm>
          <a:prstGeom prst="rect">
            <a:avLst/>
          </a:prstGeom>
        </p:spPr>
      </p:pic>
      <p:pic>
        <p:nvPicPr>
          <p:cNvPr id="8" name="Google Shape;678;p35">
            <a:extLst>
              <a:ext uri="{FF2B5EF4-FFF2-40B4-BE49-F238E27FC236}">
                <a16:creationId xmlns:a16="http://schemas.microsoft.com/office/drawing/2014/main" id="{8F887FDB-53A0-435B-B98A-2E4D774EEEC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83041" y="2608461"/>
            <a:ext cx="879472" cy="62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678;p35">
            <a:extLst>
              <a:ext uri="{FF2B5EF4-FFF2-40B4-BE49-F238E27FC236}">
                <a16:creationId xmlns:a16="http://schemas.microsoft.com/office/drawing/2014/main" id="{30E065C1-71EC-4971-8F2E-9162298BB39D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722777" y="4277601"/>
            <a:ext cx="879472" cy="628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0734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"/>
          <p:cNvSpPr txBox="1"/>
          <p:nvPr/>
        </p:nvSpPr>
        <p:spPr>
          <a:xfrm>
            <a:off x="1881365" y="3110949"/>
            <a:ext cx="6202017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i="1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2023 : Nos réalisations</a:t>
            </a:r>
            <a:endParaRPr sz="4000" i="1" dirty="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" name="Google Shape;20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4"/>
          <p:cNvSpPr txBox="1"/>
          <p:nvPr/>
        </p:nvSpPr>
        <p:spPr>
          <a:xfrm>
            <a:off x="3182694" y="640235"/>
            <a:ext cx="359935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AG AILouvain 2023</a:t>
            </a:r>
            <a:endParaRPr sz="32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3" name="Google Shape;203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14000" y="6129484"/>
            <a:ext cx="4136743" cy="996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9"/>
          <p:cNvSpPr/>
          <p:nvPr/>
        </p:nvSpPr>
        <p:spPr>
          <a:xfrm>
            <a:off x="535606" y="4498763"/>
            <a:ext cx="8892591" cy="1706365"/>
          </a:xfrm>
          <a:prstGeom prst="rect">
            <a:avLst/>
          </a:prstGeom>
          <a:solidFill>
            <a:srgbClr val="F47D7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CRÉER DU LIEN dans notre réseau et bien au-delà</a:t>
            </a:r>
            <a:endParaRPr dirty="0"/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1F38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SUSCITER le partage d’expérience, l’entraide et LE DEBAT</a:t>
            </a:r>
            <a:endParaRPr dirty="0"/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1F38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rgbClr val="1F3864"/>
                </a:solidFill>
                <a:latin typeface="Montserrat"/>
                <a:ea typeface="Montserrat"/>
                <a:cs typeface="Montserrat"/>
                <a:sym typeface="Montserrat"/>
              </a:rPr>
              <a:t>AGIR ENSEMBLE pour la transition vers un monde durable</a:t>
            </a:r>
            <a:endParaRPr dirty="0"/>
          </a:p>
        </p:txBody>
      </p:sp>
      <p:pic>
        <p:nvPicPr>
          <p:cNvPr id="273" name="Google Shape;273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58246" y="93825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07591" y="132976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9"/>
          <p:cNvSpPr txBox="1"/>
          <p:nvPr/>
        </p:nvSpPr>
        <p:spPr>
          <a:xfrm>
            <a:off x="2599110" y="606855"/>
            <a:ext cx="455537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2023: rappel de notre </a:t>
            </a:r>
            <a:r>
              <a:rPr lang="fr-FR" sz="2400" b="1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mission</a:t>
            </a:r>
            <a:endParaRPr dirty="0"/>
          </a:p>
        </p:txBody>
      </p:sp>
      <p:pic>
        <p:nvPicPr>
          <p:cNvPr id="276" name="Google Shape;276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5606" y="1988155"/>
            <a:ext cx="8892591" cy="21431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Google Shape;428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57153" y="1948418"/>
            <a:ext cx="7362650" cy="5264883"/>
          </a:xfrm>
          <a:prstGeom prst="rect">
            <a:avLst/>
          </a:prstGeom>
          <a:solidFill>
            <a:srgbClr val="2F5496"/>
          </a:solidFill>
          <a:ln w="76200" cap="flat" cmpd="sng">
            <a:solidFill>
              <a:srgbClr val="F47D7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29" name="Google Shape;429;p19"/>
          <p:cNvSpPr txBox="1"/>
          <p:nvPr/>
        </p:nvSpPr>
        <p:spPr>
          <a:xfrm rot="10800000">
            <a:off x="556813" y="1948418"/>
            <a:ext cx="553968" cy="5035138"/>
          </a:xfrm>
          <a:prstGeom prst="rect">
            <a:avLst/>
          </a:prstGeom>
          <a:solidFill>
            <a:srgbClr val="F47D70"/>
          </a:solidFill>
          <a:ln>
            <a:noFill/>
          </a:ln>
        </p:spPr>
        <p:txBody>
          <a:bodyPr spcFirstLastPara="1" vert="vert" wrap="square" lIns="91425" tIns="45700" rIns="91425" bIns="45700" anchor="t" anchorCtr="0"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Avec et pour nos </a:t>
            </a:r>
            <a:r>
              <a:rPr lang="fr-FR" sz="2400" dirty="0" err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Alumnis</a:t>
            </a:r>
            <a:r>
              <a:rPr lang="fr-FR" sz="2400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 et au-delà</a:t>
            </a:r>
            <a:endParaRPr sz="2400" dirty="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9"/>
          <p:cNvSpPr/>
          <p:nvPr/>
        </p:nvSpPr>
        <p:spPr>
          <a:xfrm>
            <a:off x="5100043" y="5221705"/>
            <a:ext cx="217915" cy="204536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Google Shape;436;p20">
            <a:extLst>
              <a:ext uri="{FF2B5EF4-FFF2-40B4-BE49-F238E27FC236}">
                <a16:creationId xmlns:a16="http://schemas.microsoft.com/office/drawing/2014/main" id="{7991F6BF-C547-E0AD-BCB7-EED3D40F540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16121" y="251565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437;p20">
            <a:extLst>
              <a:ext uri="{FF2B5EF4-FFF2-40B4-BE49-F238E27FC236}">
                <a16:creationId xmlns:a16="http://schemas.microsoft.com/office/drawing/2014/main" id="{AE863860-EF0E-0B00-A727-9D136765510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02978" y="251564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438;p20">
            <a:extLst>
              <a:ext uri="{FF2B5EF4-FFF2-40B4-BE49-F238E27FC236}">
                <a16:creationId xmlns:a16="http://schemas.microsoft.com/office/drawing/2014/main" id="{A07DC9CD-8B26-B441-9B2C-DCC8552C9A04}"/>
              </a:ext>
            </a:extLst>
          </p:cNvPr>
          <p:cNvSpPr txBox="1"/>
          <p:nvPr/>
        </p:nvSpPr>
        <p:spPr>
          <a:xfrm>
            <a:off x="2360468" y="658561"/>
            <a:ext cx="560046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Notre écosystème</a:t>
            </a:r>
            <a:endParaRPr sz="36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4137" y="174228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2427" y="126305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18"/>
          <p:cNvSpPr txBox="1"/>
          <p:nvPr/>
        </p:nvSpPr>
        <p:spPr>
          <a:xfrm>
            <a:off x="2740174" y="528100"/>
            <a:ext cx="4055935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Nos activités 2023</a:t>
            </a:r>
            <a:endParaRPr sz="20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CF71934-100B-4D08-85DC-134172D488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61913"/>
            <a:ext cx="9753600" cy="549532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0"/>
          <p:cNvSpPr txBox="1">
            <a:spLocks noGrp="1"/>
          </p:cNvSpPr>
          <p:nvPr>
            <p:ph type="sldNum" idx="12"/>
          </p:nvPr>
        </p:nvSpPr>
        <p:spPr>
          <a:xfrm>
            <a:off x="6800910" y="7938387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8</a:t>
            </a:fld>
            <a:endParaRPr/>
          </a:p>
        </p:txBody>
      </p:sp>
      <p:sp>
        <p:nvSpPr>
          <p:cNvPr id="284" name="Google Shape;284;p10"/>
          <p:cNvSpPr txBox="1"/>
          <p:nvPr/>
        </p:nvSpPr>
        <p:spPr>
          <a:xfrm>
            <a:off x="2293264" y="596396"/>
            <a:ext cx="544148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2023: Des activités pour tous nos publics</a:t>
            </a:r>
            <a:endParaRPr sz="24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5" name="Google Shape;285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3546" y="83404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41871" y="93825"/>
            <a:ext cx="869001" cy="148768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00" name="Google Shape;300;p10"/>
          <p:cNvGraphicFramePr/>
          <p:nvPr>
            <p:extLst>
              <p:ext uri="{D42A27DB-BD31-4B8C-83A1-F6EECF244321}">
                <p14:modId xmlns:p14="http://schemas.microsoft.com/office/powerpoint/2010/main" val="1340822190"/>
              </p:ext>
            </p:extLst>
          </p:nvPr>
        </p:nvGraphicFramePr>
        <p:xfrm>
          <a:off x="190103" y="1620661"/>
          <a:ext cx="9512409" cy="424269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5036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8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7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426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40" u="none" strike="noStrike" cap="none" dirty="0"/>
                        <a:t>Alumni</a:t>
                      </a:r>
                      <a:endParaRPr sz="1440" dirty="0"/>
                    </a:p>
                  </a:txBody>
                  <a:tcPr marL="91450" marR="91450" marT="45725" marB="45725">
                    <a:solidFill>
                      <a:srgbClr val="E9675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40" dirty="0"/>
                        <a:t>étudiants</a:t>
                      </a:r>
                      <a:endParaRPr sz="1440" dirty="0"/>
                    </a:p>
                  </a:txBody>
                  <a:tcPr marL="91450" marR="91450" marT="45725" marB="45725">
                    <a:solidFill>
                      <a:srgbClr val="E9675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440" dirty="0"/>
                        <a:t>entreprises</a:t>
                      </a:r>
                      <a:endParaRPr sz="1440" dirty="0"/>
                    </a:p>
                  </a:txBody>
                  <a:tcPr marL="91450" marR="91450" marT="45725" marB="45725">
                    <a:solidFill>
                      <a:srgbClr val="E9675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851F5F2-A9D2-4841-B0BF-17BED10D29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1092" y="3370597"/>
            <a:ext cx="2034441" cy="114623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1BF3B29-7A3E-4344-9399-D5D5E50192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9666" y="3593304"/>
            <a:ext cx="1754837" cy="9887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1ADB5ED-F008-49B3-9577-3797ED5A26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8950" y="2128968"/>
            <a:ext cx="1806068" cy="101756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89F8C5D-82BE-410A-8F58-5F1FE6223C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82936" y="3263141"/>
            <a:ext cx="1806067" cy="101756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8855828-96B6-4084-9DD9-F517D20A83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77199" y="4586370"/>
            <a:ext cx="2066078" cy="116216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2F32DF0-8FA5-4759-82EE-46C78172CD4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3957" y="3092302"/>
            <a:ext cx="1806067" cy="93915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E22FA2A-F981-458B-BCAA-2005736F45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26518" y="4907328"/>
            <a:ext cx="1837247" cy="103513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AED17F57-4A33-4A6D-96C7-D4BA9446AE0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55201" y="3953023"/>
            <a:ext cx="1613627" cy="90914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0A412754-68B0-4945-B504-8A88871FD8A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70544" y="2127224"/>
            <a:ext cx="1240795" cy="1755252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D143325B-7C57-4722-B0FC-92F09078EBD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39839" y="6117789"/>
            <a:ext cx="1823926" cy="102531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3B605E1F-D105-4CE8-A44F-7967C229291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97413" y="2114482"/>
            <a:ext cx="1717090" cy="1373672"/>
          </a:xfrm>
          <a:prstGeom prst="rect">
            <a:avLst/>
          </a:prstGeom>
        </p:spPr>
      </p:pic>
      <p:pic>
        <p:nvPicPr>
          <p:cNvPr id="257" name="Image 256">
            <a:extLst>
              <a:ext uri="{FF2B5EF4-FFF2-40B4-BE49-F238E27FC236}">
                <a16:creationId xmlns:a16="http://schemas.microsoft.com/office/drawing/2014/main" id="{BD1EC0F5-0159-481B-B8AE-07CDA258F7F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53796" y="4142139"/>
            <a:ext cx="1536772" cy="1025315"/>
          </a:xfrm>
          <a:prstGeom prst="rect">
            <a:avLst/>
          </a:prstGeom>
        </p:spPr>
      </p:pic>
      <p:pic>
        <p:nvPicPr>
          <p:cNvPr id="261" name="Image 260">
            <a:extLst>
              <a:ext uri="{FF2B5EF4-FFF2-40B4-BE49-F238E27FC236}">
                <a16:creationId xmlns:a16="http://schemas.microsoft.com/office/drawing/2014/main" id="{0AC27DBB-9119-4E70-B41D-AFD7CD067E3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81092" y="2126679"/>
            <a:ext cx="2066078" cy="1162169"/>
          </a:xfrm>
          <a:prstGeom prst="rect">
            <a:avLst/>
          </a:prstGeom>
        </p:spPr>
      </p:pic>
      <p:pic>
        <p:nvPicPr>
          <p:cNvPr id="263" name="Image 262">
            <a:extLst>
              <a:ext uri="{FF2B5EF4-FFF2-40B4-BE49-F238E27FC236}">
                <a16:creationId xmlns:a16="http://schemas.microsoft.com/office/drawing/2014/main" id="{1B099C06-4C52-4749-98D5-E4205F58F30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8517" y="2068037"/>
            <a:ext cx="1776948" cy="1001158"/>
          </a:xfrm>
          <a:prstGeom prst="rect">
            <a:avLst/>
          </a:prstGeom>
        </p:spPr>
      </p:pic>
      <p:pic>
        <p:nvPicPr>
          <p:cNvPr id="267" name="Image 266">
            <a:extLst>
              <a:ext uri="{FF2B5EF4-FFF2-40B4-BE49-F238E27FC236}">
                <a16:creationId xmlns:a16="http://schemas.microsoft.com/office/drawing/2014/main" id="{AF10523F-DF9B-4B8E-AA4D-5E6272EFDCC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49398" y="6232889"/>
            <a:ext cx="1806067" cy="1017565"/>
          </a:xfrm>
          <a:prstGeom prst="rect">
            <a:avLst/>
          </a:prstGeom>
        </p:spPr>
      </p:pic>
      <p:pic>
        <p:nvPicPr>
          <p:cNvPr id="269" name="Image 268">
            <a:extLst>
              <a:ext uri="{FF2B5EF4-FFF2-40B4-BE49-F238E27FC236}">
                <a16:creationId xmlns:a16="http://schemas.microsoft.com/office/drawing/2014/main" id="{B347EA51-2D13-4916-B19E-B7320317DB5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55958" y="5847327"/>
            <a:ext cx="2249543" cy="1177261"/>
          </a:xfrm>
          <a:prstGeom prst="rect">
            <a:avLst/>
          </a:prstGeom>
        </p:spPr>
      </p:pic>
      <p:pic>
        <p:nvPicPr>
          <p:cNvPr id="271" name="Image 270">
            <a:extLst>
              <a:ext uri="{FF2B5EF4-FFF2-40B4-BE49-F238E27FC236}">
                <a16:creationId xmlns:a16="http://schemas.microsoft.com/office/drawing/2014/main" id="{ED009427-35B6-45CF-9502-8424131A203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58791" y="5143727"/>
            <a:ext cx="1806067" cy="1017564"/>
          </a:xfrm>
          <a:prstGeom prst="rect">
            <a:avLst/>
          </a:prstGeom>
        </p:spPr>
      </p:pic>
      <p:pic>
        <p:nvPicPr>
          <p:cNvPr id="273" name="Image 272">
            <a:extLst>
              <a:ext uri="{FF2B5EF4-FFF2-40B4-BE49-F238E27FC236}">
                <a16:creationId xmlns:a16="http://schemas.microsoft.com/office/drawing/2014/main" id="{0BE90993-3302-4993-BB18-E09157F5819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942503" y="5231677"/>
            <a:ext cx="2347820" cy="1322796"/>
          </a:xfrm>
          <a:prstGeom prst="rect">
            <a:avLst/>
          </a:prstGeom>
        </p:spPr>
      </p:pic>
      <p:pic>
        <p:nvPicPr>
          <p:cNvPr id="275" name="Image 274">
            <a:extLst>
              <a:ext uri="{FF2B5EF4-FFF2-40B4-BE49-F238E27FC236}">
                <a16:creationId xmlns:a16="http://schemas.microsoft.com/office/drawing/2014/main" id="{2CA3A657-EEE8-42EF-8B63-D3BB12F4C90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66878" y="4054564"/>
            <a:ext cx="1806067" cy="1017565"/>
          </a:xfrm>
          <a:prstGeom prst="rect">
            <a:avLst/>
          </a:prstGeom>
        </p:spPr>
      </p:pic>
      <p:sp>
        <p:nvSpPr>
          <p:cNvPr id="276" name="ZoneTexte 275">
            <a:extLst>
              <a:ext uri="{FF2B5EF4-FFF2-40B4-BE49-F238E27FC236}">
                <a16:creationId xmlns:a16="http://schemas.microsoft.com/office/drawing/2014/main" id="{4622FCB6-533C-40C4-9447-8301473E2AE4}"/>
              </a:ext>
            </a:extLst>
          </p:cNvPr>
          <p:cNvSpPr txBox="1"/>
          <p:nvPr/>
        </p:nvSpPr>
        <p:spPr>
          <a:xfrm>
            <a:off x="3561041" y="6770257"/>
            <a:ext cx="453970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X 4</a:t>
            </a:r>
            <a:endParaRPr lang="fr-BE" dirty="0"/>
          </a:p>
        </p:txBody>
      </p:sp>
      <p:sp>
        <p:nvSpPr>
          <p:cNvPr id="277" name="ZoneTexte 276">
            <a:extLst>
              <a:ext uri="{FF2B5EF4-FFF2-40B4-BE49-F238E27FC236}">
                <a16:creationId xmlns:a16="http://schemas.microsoft.com/office/drawing/2014/main" id="{8E4EDF2A-CE27-4736-8A35-190685833971}"/>
              </a:ext>
            </a:extLst>
          </p:cNvPr>
          <p:cNvSpPr txBox="1"/>
          <p:nvPr/>
        </p:nvSpPr>
        <p:spPr>
          <a:xfrm>
            <a:off x="1585869" y="5748539"/>
            <a:ext cx="453970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fr-FR" dirty="0"/>
              <a:t>X 7</a:t>
            </a:r>
            <a:endParaRPr lang="fr-BE" dirty="0"/>
          </a:p>
        </p:txBody>
      </p:sp>
      <p:sp>
        <p:nvSpPr>
          <p:cNvPr id="278" name="ZoneTexte 277">
            <a:extLst>
              <a:ext uri="{FF2B5EF4-FFF2-40B4-BE49-F238E27FC236}">
                <a16:creationId xmlns:a16="http://schemas.microsoft.com/office/drawing/2014/main" id="{51FBBE46-2BB4-4E5E-ACA9-672D7D77D6E5}"/>
              </a:ext>
            </a:extLst>
          </p:cNvPr>
          <p:cNvSpPr txBox="1"/>
          <p:nvPr/>
        </p:nvSpPr>
        <p:spPr>
          <a:xfrm>
            <a:off x="5696607" y="2581632"/>
            <a:ext cx="453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ighlight>
                  <a:srgbClr val="FFFF00"/>
                </a:highlight>
              </a:rPr>
              <a:t>X 3</a:t>
            </a:r>
            <a:endParaRPr lang="fr-BE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43640" y="188761"/>
            <a:ext cx="789718" cy="1487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53735" y="188761"/>
            <a:ext cx="869001" cy="1487685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8"/>
          <p:cNvSpPr txBox="1"/>
          <p:nvPr/>
        </p:nvSpPr>
        <p:spPr>
          <a:xfrm>
            <a:off x="3077121" y="640235"/>
            <a:ext cx="359935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dirty="0">
                <a:solidFill>
                  <a:srgbClr val="ED6D5B"/>
                </a:solidFill>
                <a:latin typeface="Calibri"/>
                <a:ea typeface="Calibri"/>
                <a:cs typeface="Calibri"/>
                <a:sym typeface="Calibri"/>
              </a:rPr>
              <a:t>2023 en images</a:t>
            </a:r>
            <a:endParaRPr sz="3200" dirty="0">
              <a:solidFill>
                <a:srgbClr val="ED6D5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Média en ligne 5" title="2023 en images et en sourire">
            <a:hlinkClick r:id="" action="ppaction://media"/>
            <a:extLst>
              <a:ext uri="{FF2B5EF4-FFF2-40B4-BE49-F238E27FC236}">
                <a16:creationId xmlns:a16="http://schemas.microsoft.com/office/drawing/2014/main" id="{24C7717C-E596-4129-B358-4B7CCAE844A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506153" y="1671237"/>
            <a:ext cx="8741293" cy="5623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3340</TotalTime>
  <Words>3718</Words>
  <Application>Microsoft Office PowerPoint</Application>
  <PresentationFormat>Personnalisé</PresentationFormat>
  <Paragraphs>1017</Paragraphs>
  <Slides>35</Slides>
  <Notes>35</Notes>
  <HiddenSlides>0</HiddenSlides>
  <MMClips>1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35</vt:i4>
      </vt:variant>
    </vt:vector>
  </HeadingPairs>
  <TitlesOfParts>
    <vt:vector size="46" baseType="lpstr">
      <vt:lpstr>Calibri</vt:lpstr>
      <vt:lpstr>Arial</vt:lpstr>
      <vt:lpstr>Aptos Narrow</vt:lpstr>
      <vt:lpstr>TT Fors</vt:lpstr>
      <vt:lpstr>Avenir</vt:lpstr>
      <vt:lpstr>Abadi</vt:lpstr>
      <vt:lpstr>Arial Black</vt:lpstr>
      <vt:lpstr>Montserrat</vt:lpstr>
      <vt:lpstr>Montserrat Light</vt:lpstr>
      <vt:lpstr>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Seconde personne du secrétariat AILOUVAIN (Alumni EPL)</dc:creator>
  <cp:lastModifiedBy>Secrétariat AILouvain</cp:lastModifiedBy>
  <cp:revision>99</cp:revision>
  <dcterms:created xsi:type="dcterms:W3CDTF">2006-08-16T00:00:00Z</dcterms:created>
  <dcterms:modified xsi:type="dcterms:W3CDTF">2024-05-23T08:48:37Z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0x01010033F3634C537C2442AC394283DE14A224</vt:lpwstr>
  </property>
</Properties>
</file>