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38"/>
  </p:notesMasterIdLst>
  <p:sldIdLst>
    <p:sldId id="256" r:id="rId3"/>
    <p:sldId id="257" r:id="rId4"/>
    <p:sldId id="295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0" r:id="rId15"/>
    <p:sldId id="271" r:id="rId16"/>
    <p:sldId id="268" r:id="rId17"/>
    <p:sldId id="269" r:id="rId18"/>
    <p:sldId id="272" r:id="rId19"/>
    <p:sldId id="273" r:id="rId20"/>
    <p:sldId id="274" r:id="rId21"/>
    <p:sldId id="275" r:id="rId22"/>
    <p:sldId id="279" r:id="rId23"/>
    <p:sldId id="280" r:id="rId24"/>
    <p:sldId id="281" r:id="rId25"/>
    <p:sldId id="282" r:id="rId26"/>
    <p:sldId id="296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3" r:id="rId37"/>
  </p:sldIdLst>
  <p:sldSz cx="9753600" cy="7315200"/>
  <p:notesSz cx="6858000" cy="9144000"/>
  <p:embeddedFontLst>
    <p:embeddedFont>
      <p:font typeface="Arial Black" panose="020B0A04020102020204" pitchFamily="34" charset="0"/>
      <p:regular r:id="rId39"/>
      <p:bold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Montserrat" panose="00000500000000000000" pitchFamily="50" charset="0"/>
      <p:regular r:id="rId45"/>
      <p:bold r:id="rId46"/>
      <p:italic r:id="rId47"/>
      <p:boldItalic r:id="rId48"/>
    </p:embeddedFont>
    <p:embeddedFont>
      <p:font typeface="Montserrat Light" panose="00000400000000000000" pitchFamily="50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6" roundtripDataSignature="AMtx7miG7W9FTkFe69LAbnXVAGEtgSKwB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75A9E3-D516-414C-94E3-2F984459E430}" v="17" dt="2023-04-30T16:48:46.219"/>
  </p1510:revLst>
</p1510:revInfo>
</file>

<file path=ppt/tableStyles.xml><?xml version="1.0" encoding="utf-8"?>
<a:tblStyleLst xmlns:a="http://schemas.openxmlformats.org/drawingml/2006/main" def="{544DF97E-5349-47F5-BD90-74DAD7FFE8F3}">
  <a:tblStyle styleId="{544DF97E-5349-47F5-BD90-74DAD7FFE8F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A9CC25D-9D40-4E91-904C-F0C48ED54BD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presProps" Target="presProps.xml"/><Relationship Id="rId61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customschemas.google.com/relationships/presentationmetadata" Target="meta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combefis\Downloads\AILouvain-AG-202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Évolution des fonds de 2016 à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Fond!$E$1</c:f>
              <c:strCache>
                <c:ptCount val="1"/>
                <c:pt idx="0">
                  <c:v>Plus(moins)-value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Fond!$A$2:$A$9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Fond!$E$2:$E$9</c:f>
              <c:numCache>
                <c:formatCode>General</c:formatCode>
                <c:ptCount val="8"/>
                <c:pt idx="1">
                  <c:v>6723.0299999999988</c:v>
                </c:pt>
                <c:pt idx="2">
                  <c:v>-13588.190000000002</c:v>
                </c:pt>
                <c:pt idx="3">
                  <c:v>26178.850000000006</c:v>
                </c:pt>
                <c:pt idx="4">
                  <c:v>3237.039999999979</c:v>
                </c:pt>
                <c:pt idx="5">
                  <c:v>27348.770000000019</c:v>
                </c:pt>
                <c:pt idx="6">
                  <c:v>-24959.390000000014</c:v>
                </c:pt>
                <c:pt idx="7">
                  <c:v>28469.930000000022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27-42E0-A8C4-D5DBD4597A84}"/>
            </c:ext>
          </c:extLst>
        </c:ser>
        <c:ser>
          <c:idx val="2"/>
          <c:order val="2"/>
          <c:tx>
            <c:strRef>
              <c:f>Fond!$B$1</c:f>
              <c:strCache>
                <c:ptCount val="1"/>
                <c:pt idx="0">
                  <c:v>Retrait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Fond!$A$2:$A$9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Fond!$B$2:$B$9</c:f>
              <c:numCache>
                <c:formatCode>General</c:formatCode>
                <c:ptCount val="8"/>
                <c:pt idx="1">
                  <c:v>-25000</c:v>
                </c:pt>
                <c:pt idx="5">
                  <c:v>-15000</c:v>
                </c:pt>
                <c:pt idx="7">
                  <c:v>-20000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27-42E0-A8C4-D5DBD4597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27241712"/>
        <c:axId val="1927006944"/>
      </c:barChart>
      <c:lineChart>
        <c:grouping val="standard"/>
        <c:varyColors val="0"/>
        <c:ser>
          <c:idx val="0"/>
          <c:order val="0"/>
          <c:tx>
            <c:strRef>
              <c:f>Fond!$D$1</c:f>
              <c:strCache>
                <c:ptCount val="1"/>
                <c:pt idx="0">
                  <c:v>Valeur marché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Fond!$A$2:$A$9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Fond!$D$2:$D$9</c:f>
              <c:numCache>
                <c:formatCode>General</c:formatCode>
                <c:ptCount val="8"/>
                <c:pt idx="0">
                  <c:v>256958.63</c:v>
                </c:pt>
                <c:pt idx="1">
                  <c:v>238681.66</c:v>
                </c:pt>
                <c:pt idx="2">
                  <c:v>225093.47</c:v>
                </c:pt>
                <c:pt idx="3">
                  <c:v>251272.32000000001</c:v>
                </c:pt>
                <c:pt idx="4">
                  <c:v>254509.36</c:v>
                </c:pt>
                <c:pt idx="5">
                  <c:v>266858.13</c:v>
                </c:pt>
                <c:pt idx="6">
                  <c:v>241898.74</c:v>
                </c:pt>
                <c:pt idx="7">
                  <c:v>250368.67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B27-42E0-A8C4-D5DBD4597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23052464"/>
        <c:axId val="1923059520"/>
      </c:lineChart>
      <c:catAx>
        <c:axId val="192305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3059520"/>
        <c:crosses val="autoZero"/>
        <c:auto val="1"/>
        <c:lblAlgn val="ctr"/>
        <c:lblOffset val="100"/>
        <c:noMultiLvlLbl val="0"/>
      </c:catAx>
      <c:valAx>
        <c:axId val="1923059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\ \k&quot;€&quot;_);[Red]\(#,##0\ \k&quot;€&quot;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3052464"/>
        <c:crosses val="autoZero"/>
        <c:crossBetween val="between"/>
        <c:dispUnits>
          <c:builtInUnit val="thousands"/>
        </c:dispUnits>
      </c:valAx>
      <c:valAx>
        <c:axId val="1927006944"/>
        <c:scaling>
          <c:orientation val="minMax"/>
        </c:scaling>
        <c:delete val="0"/>
        <c:axPos val="r"/>
        <c:numFmt formatCode="#,##0\ \k&quot;€&quot;_);[Red]\(#,##0\ \k&quot;€&quot;\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927241712"/>
        <c:crosses val="max"/>
        <c:crossBetween val="between"/>
        <c:dispUnits>
          <c:builtInUnit val="thousands"/>
        </c:dispUnits>
      </c:valAx>
      <c:catAx>
        <c:axId val="1927241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270069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Google Shape;2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200"/>
              <a:buFont typeface="Calibri"/>
              <a:buChar char="-"/>
            </a:pPr>
            <a:r>
              <a:rPr lang="fr-FR" sz="1200">
                <a:solidFill>
                  <a:srgbClr val="2E75B5"/>
                </a:solidFill>
              </a:rPr>
              <a:t>30 activités prévues dont 3 ont dû être annulées</a:t>
            </a:r>
            <a:endParaRPr sz="1200">
              <a:solidFill>
                <a:srgbClr val="2E75B5"/>
              </a:solidFill>
            </a:endParaRPr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Joyeuses Retrouvailles 4 x de sept à Décembre (15 promos jubilaires)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fr-FR"/>
              <a:t>Proclamation x 2 (2020 et 2021)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8" name="Google Shape;31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Résultats au 23 avril 2022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72,219 euros de rentrées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Rajouter que rappel envoyé avec le Polytech Lv juste arrivé dans les boites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4" name="Google Shape;37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5" name="Google Shape;38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9" name="Google Shape;32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supprimer si suivant ok</a:t>
            </a:r>
            <a:endParaRPr/>
          </a:p>
        </p:txBody>
      </p:sp>
      <p:sp>
        <p:nvSpPr>
          <p:cNvPr id="330" name="Google Shape;330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6" name="Google Shape;39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6" name="Google Shape;40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… grâce à un programme d’activités  alléchant et créatif … et un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FOCUS </a:t>
            </a: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sur la célébration des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150 ans de notre association </a:t>
            </a: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et sur le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rôle sociétal de l’Ingénieur.e dans la transition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ans : 1 après-midi et 3 soirées aux formats et publics variés: Expo *Séance Académique, Concerts 100%Alumni, Gala, Journée des famille ( ateliers pour valoriser les filières de l’EPL et le site de LLN) 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Focus sur le rôle sociétal de l’ingénieur dans la transition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Débat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Poursuite de la collaboration avec nos</a:t>
            </a:r>
            <a:r>
              <a:rPr lang="fr-FR" sz="1050" b="0" i="0" u="none" strike="noStrike" cap="none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partenaires structurels HR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Engineetech :Plateforme Employer Branding et offre d’emploi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Upskills ( Offre d’un trajet de formation technique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Betuned (Support HR) New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Parler de nos partenaires et surtout de notre collaboration avec l’EPL 🡺 soutien dans son plan de développement</a:t>
            </a:r>
            <a:endParaRPr/>
          </a:p>
        </p:txBody>
      </p:sp>
      <p:sp>
        <p:nvSpPr>
          <p:cNvPr id="423" name="Google Shape;423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2" name="Google Shape;17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</a:pPr>
            <a:r>
              <a:rPr lang="fr-FR" sz="2000" b="0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Diffusion de leurs témoignages (capsules « Un réseau pour moi? »)</a:t>
            </a:r>
            <a:endParaRPr lang="fr-FR" dirty="0"/>
          </a:p>
          <a:p>
            <a:pPr marL="1257300" marR="0" lvl="2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fr-FR" sz="2000" b="0" i="0" u="none" strike="noStrike" cap="none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</a:pPr>
            <a:r>
              <a:rPr lang="fr-FR" sz="2000" b="0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Activités virtuelles (évaluation de stages, simulations d’</a:t>
            </a:r>
            <a:r>
              <a:rPr lang="fr-FR" sz="2000" b="0" i="0" u="none" strike="noStrike" cap="none" dirty="0" err="1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iws</a:t>
            </a:r>
            <a:r>
              <a:rPr lang="fr-FR" sz="2000" b="0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  <a:endParaRPr lang="fr-FR" dirty="0"/>
          </a:p>
          <a:p>
            <a:pPr marL="1257300" marR="0" lvl="2" indent="-215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fr-FR" sz="2000" b="0" i="0" u="none" strike="noStrike" cap="none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</a:pPr>
            <a:r>
              <a:rPr lang="fr-FR" sz="2000" b="0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Enregistrer les conférences pour les mettre à disposition</a:t>
            </a:r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endParaRPr lang="fr-FR" sz="2000" b="0" i="0" u="none" strike="noStrike" cap="none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257300" marR="0" lvl="2" indent="-3429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Arial"/>
              <a:buChar char="•"/>
            </a:pPr>
            <a:r>
              <a:rPr lang="fr-FR" sz="20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GT AILouvain à l’international </a:t>
            </a:r>
            <a:endParaRPr lang="fr-FR" sz="2000" b="1" i="0" u="none" strike="noStrike" cap="none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4" name="Google Shape;434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7" name="Google Shape;487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adapter 🡺 facture Odoo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Bénéfice 1ere fois depuis x années…</a:t>
            </a:r>
            <a:endParaRPr/>
          </a:p>
        </p:txBody>
      </p:sp>
      <p:sp>
        <p:nvSpPr>
          <p:cNvPr id="498" name="Google Shape;49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adapter</a:t>
            </a:r>
            <a:endParaRPr/>
          </a:p>
        </p:txBody>
      </p:sp>
      <p:sp>
        <p:nvSpPr>
          <p:cNvPr id="510" name="Google Shape;51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adapter 🡺 facture Odoo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Bénéfice 1ere fois depuis x années…</a:t>
            </a:r>
            <a:endParaRPr/>
          </a:p>
        </p:txBody>
      </p:sp>
      <p:sp>
        <p:nvSpPr>
          <p:cNvPr id="527" name="Google Shape;52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6" name="Google Shape;526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A adapter 🡺 facture Odoo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Bénéfice 1ere fois depuis x années…</a:t>
            </a:r>
            <a:endParaRPr/>
          </a:p>
        </p:txBody>
      </p:sp>
      <p:sp>
        <p:nvSpPr>
          <p:cNvPr id="527" name="Google Shape;527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2090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0" name="Google Shape;54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2" name="Google Shape;562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3" name="Google Shape;57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0445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6" name="Google Shape;586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1" name="Google Shape;621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2" name="Google Shape;622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0" name="Google Shape;660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1" name="Google Shape;671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5" name="Google Shape;695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fr-FR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… grâce à un programme d’activités  alléchant et créatif … et un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FOCUS </a:t>
            </a: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sur la célébration des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150 ans de notre association </a:t>
            </a:r>
            <a:r>
              <a:rPr lang="fr-FR" sz="20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et sur le </a:t>
            </a:r>
            <a:r>
              <a:rPr lang="fr-FR" sz="20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rôle sociétal de l’Ingénieur.e dans la transition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200"/>
              <a:buFont typeface="Arial"/>
              <a:buNone/>
            </a:pPr>
            <a:r>
              <a:rPr lang="fr-FR" sz="1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50 ans : 1 après-midi et 3 soirées aux formats et publics variés: Expo *Séance Académique, Concerts 100%Alumni, Gala, Journée des famille ( ateliers pour valoriser les filières de l’EPL et le site de LLN) </a:t>
            </a:r>
            <a:endParaRPr sz="12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Focus sur le rôle sociétal de l’ingénieur dans la transition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Débat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Poursuite de la collaboration avec nos</a:t>
            </a:r>
            <a:r>
              <a:rPr lang="fr-FR" sz="1050" b="0" i="0" u="none" strike="noStrike" cap="none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partenaires structurels HR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Engineetech :Plateforme Employer Branding et offre d’emploi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Upskills ( Offre d’un trajet de formation technique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Betuned (Support HR) New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1" name="Google Shape;25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0100" marR="0" lvl="1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Un programme alléchant et créatif avec un focus sur </a:t>
            </a:r>
            <a:r>
              <a:rPr lang="fr-FR" sz="12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sur la célébration des </a:t>
            </a:r>
            <a:r>
              <a:rPr lang="fr-FR" sz="12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150 ans de notre association </a:t>
            </a:r>
            <a:r>
              <a:rPr lang="fr-FR" sz="1200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et sur le </a:t>
            </a:r>
            <a:r>
              <a:rPr lang="fr-FR" sz="1200" b="1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rôle sociétal de l’Ingénieur.e dans la transition</a:t>
            </a:r>
            <a:endParaRPr/>
          </a:p>
          <a:p>
            <a:pPr marL="800100" lvl="1" indent="-266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>
              <a:solidFill>
                <a:srgbClr val="1E4E7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Le bon mix présentiel / virtuel</a:t>
            </a:r>
            <a:endParaRPr/>
          </a:p>
          <a:p>
            <a:pPr marL="800100" lvl="1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On garde nos cibles </a:t>
            </a:r>
            <a:endParaRPr/>
          </a:p>
          <a:p>
            <a:pPr marL="1257300" lvl="2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Nos Alumni du bout du monde, </a:t>
            </a:r>
            <a:endParaRPr/>
          </a:p>
          <a:p>
            <a:pPr marL="1257300" lvl="2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Les masters qui abordent le tournant vers la vie professionnelle, </a:t>
            </a:r>
            <a:endParaRPr/>
          </a:p>
          <a:p>
            <a:pPr marL="1257300" lvl="2" indent="-34290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200"/>
              <a:buFont typeface="Arial"/>
              <a:buChar char="•"/>
            </a:pPr>
            <a:r>
              <a:rPr lang="fr-FR">
                <a:solidFill>
                  <a:srgbClr val="1E4E79"/>
                </a:solidFill>
                <a:latin typeface="Montserrat"/>
                <a:ea typeface="Montserrat"/>
                <a:cs typeface="Montserrat"/>
                <a:sym typeface="Montserrat"/>
              </a:rPr>
              <a:t>Les femmes que l’on souhaite beaucoup plus nombreuses dans les études et dans l'industrie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8 slides 2021 🡺  en garder 7 et adapter 2022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Cœur de nos préoccupations = 150 ans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Redéfinition de la mission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Focus sur le rôle sociétal de l’ingénieur dans la transition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Débat</a:t>
            </a:r>
            <a:endParaRPr/>
          </a:p>
          <a:p>
            <a:pPr marL="628650" marR="0" lvl="1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Poursuite de la collaboration avec nos</a:t>
            </a:r>
            <a:r>
              <a:rPr lang="fr-FR" sz="1050" b="0" i="0" u="none" strike="noStrike" cap="none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partenaires structurels HR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Engineetech :Plateforme Employer Branding et offre d’emploi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Upskills ( Offre d’un trajet de formation technique </a:t>
            </a:r>
            <a:endParaRPr/>
          </a:p>
          <a:p>
            <a:pPr marL="628650" lvl="1" indent="-171450" algn="l" rtl="0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ts val="1050"/>
              <a:buFont typeface="Arial"/>
              <a:buChar char="•"/>
            </a:pPr>
            <a:r>
              <a:rPr lang="fr-FR" sz="1050" i="1">
                <a:solidFill>
                  <a:srgbClr val="EEECE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Betuned (Support HR) New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2"/>
          <p:cNvSpPr txBox="1">
            <a:spLocks noGrp="1"/>
          </p:cNvSpPr>
          <p:nvPr>
            <p:ph type="title"/>
          </p:nvPr>
        </p:nvSpPr>
        <p:spPr>
          <a:xfrm rot="5400000">
            <a:off x="4931833" y="2437554"/>
            <a:ext cx="6199294" cy="2103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2"/>
          <p:cNvSpPr txBox="1">
            <a:spLocks noGrp="1"/>
          </p:cNvSpPr>
          <p:nvPr>
            <p:ph type="body" idx="1"/>
          </p:nvPr>
        </p:nvSpPr>
        <p:spPr>
          <a:xfrm rot="5400000">
            <a:off x="664633" y="395394"/>
            <a:ext cx="6199294" cy="618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2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2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2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5" name="Google Shape;115;p4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6" name="Google Shape;116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4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3" name="Google Shape;123;p4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5" name="Google Shape;125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6" name="Google Shape;136;p5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" name="Google Shape;137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5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5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4" name="Google Shape;144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1"/>
          <p:cNvSpPr txBox="1"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1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52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53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3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4"/>
          <p:cNvSpPr txBox="1">
            <a:spLocks noGrp="1"/>
          </p:cNvSpPr>
          <p:nvPr>
            <p:ph type="ctrTitle"/>
          </p:nvPr>
        </p:nvSpPr>
        <p:spPr>
          <a:xfrm>
            <a:off x="1219200" y="1197187"/>
            <a:ext cx="7315200" cy="254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4"/>
          <p:cNvSpPr txBox="1">
            <a:spLocks noGrp="1"/>
          </p:cNvSpPr>
          <p:nvPr>
            <p:ph type="subTitle" idx="1"/>
          </p:nvPr>
        </p:nvSpPr>
        <p:spPr>
          <a:xfrm>
            <a:off x="1219200" y="3842174"/>
            <a:ext cx="7315200" cy="1766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9pPr>
          </a:lstStyle>
          <a:p>
            <a:endParaRPr/>
          </a:p>
        </p:txBody>
      </p:sp>
      <p:sp>
        <p:nvSpPr>
          <p:cNvPr id="27" name="Google Shape;27;p54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6"/>
          <p:cNvSpPr txBox="1">
            <a:spLocks noGrp="1"/>
          </p:cNvSpPr>
          <p:nvPr>
            <p:ph type="title"/>
          </p:nvPr>
        </p:nvSpPr>
        <p:spPr>
          <a:xfrm>
            <a:off x="665480" y="1823721"/>
            <a:ext cx="8412480" cy="30429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6"/>
          <p:cNvSpPr txBox="1">
            <a:spLocks noGrp="1"/>
          </p:cNvSpPr>
          <p:nvPr>
            <p:ph type="body" idx="1"/>
          </p:nvPr>
        </p:nvSpPr>
        <p:spPr>
          <a:xfrm>
            <a:off x="665480" y="4895428"/>
            <a:ext cx="8412480" cy="16001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920"/>
              <a:buNone/>
              <a:defRPr sz="192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40"/>
              <a:buNone/>
              <a:defRPr sz="144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80"/>
              <a:buNone/>
              <a:defRPr sz="128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6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6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6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7"/>
          <p:cNvSpPr txBox="1"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7"/>
          <p:cNvSpPr txBox="1">
            <a:spLocks noGrp="1"/>
          </p:cNvSpPr>
          <p:nvPr>
            <p:ph type="body" idx="1"/>
          </p:nvPr>
        </p:nvSpPr>
        <p:spPr>
          <a:xfrm>
            <a:off x="670560" y="1947333"/>
            <a:ext cx="41452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7"/>
          <p:cNvSpPr txBox="1">
            <a:spLocks noGrp="1"/>
          </p:cNvSpPr>
          <p:nvPr>
            <p:ph type="body" idx="2"/>
          </p:nvPr>
        </p:nvSpPr>
        <p:spPr>
          <a:xfrm>
            <a:off x="4937760" y="1947333"/>
            <a:ext cx="41452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57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7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7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58"/>
          <p:cNvSpPr txBox="1">
            <a:spLocks noGrp="1"/>
          </p:cNvSpPr>
          <p:nvPr>
            <p:ph type="title"/>
          </p:nvPr>
        </p:nvSpPr>
        <p:spPr>
          <a:xfrm>
            <a:off x="67183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8"/>
          <p:cNvSpPr txBox="1">
            <a:spLocks noGrp="1"/>
          </p:cNvSpPr>
          <p:nvPr>
            <p:ph type="body" idx="1"/>
          </p:nvPr>
        </p:nvSpPr>
        <p:spPr>
          <a:xfrm>
            <a:off x="671831" y="1793241"/>
            <a:ext cx="4126230" cy="8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9pPr>
          </a:lstStyle>
          <a:p>
            <a:endParaRPr/>
          </a:p>
        </p:txBody>
      </p:sp>
      <p:sp>
        <p:nvSpPr>
          <p:cNvPr id="52" name="Google Shape;52;p58"/>
          <p:cNvSpPr txBox="1">
            <a:spLocks noGrp="1"/>
          </p:cNvSpPr>
          <p:nvPr>
            <p:ph type="body" idx="2"/>
          </p:nvPr>
        </p:nvSpPr>
        <p:spPr>
          <a:xfrm>
            <a:off x="671831" y="2672080"/>
            <a:ext cx="4126230" cy="393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58"/>
          <p:cNvSpPr txBox="1">
            <a:spLocks noGrp="1"/>
          </p:cNvSpPr>
          <p:nvPr>
            <p:ph type="body" idx="3"/>
          </p:nvPr>
        </p:nvSpPr>
        <p:spPr>
          <a:xfrm>
            <a:off x="4937760" y="1793241"/>
            <a:ext cx="4146550" cy="87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920"/>
              <a:buNone/>
              <a:defRPr sz="192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None/>
              <a:defRPr sz="144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 b="1"/>
            </a:lvl9pPr>
          </a:lstStyle>
          <a:p>
            <a:endParaRPr/>
          </a:p>
        </p:txBody>
      </p:sp>
      <p:sp>
        <p:nvSpPr>
          <p:cNvPr id="54" name="Google Shape;54;p58"/>
          <p:cNvSpPr txBox="1">
            <a:spLocks noGrp="1"/>
          </p:cNvSpPr>
          <p:nvPr>
            <p:ph type="body" idx="4"/>
          </p:nvPr>
        </p:nvSpPr>
        <p:spPr>
          <a:xfrm>
            <a:off x="4937760" y="2672080"/>
            <a:ext cx="4146550" cy="39302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58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58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8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9"/>
          <p:cNvSpPr txBox="1">
            <a:spLocks noGrp="1"/>
          </p:cNvSpPr>
          <p:nvPr>
            <p:ph type="title"/>
          </p:nvPr>
        </p:nvSpPr>
        <p:spPr>
          <a:xfrm>
            <a:off x="671831" y="487680"/>
            <a:ext cx="3145790" cy="170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Calibri"/>
              <a:buNone/>
              <a:defRPr sz="25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9"/>
          <p:cNvSpPr txBox="1">
            <a:spLocks noGrp="1"/>
          </p:cNvSpPr>
          <p:nvPr>
            <p:ph type="body" idx="1"/>
          </p:nvPr>
        </p:nvSpPr>
        <p:spPr>
          <a:xfrm>
            <a:off x="4146550" y="1053254"/>
            <a:ext cx="4937760" cy="519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560"/>
              <a:buChar char="•"/>
              <a:defRPr sz="2560"/>
            </a:lvl1pPr>
            <a:lvl2pPr marL="914400" lvl="1" indent="-3708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40"/>
              <a:buChar char="•"/>
              <a:defRPr sz="224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20"/>
              <a:buChar char="•"/>
              <a:defRPr sz="192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1" name="Google Shape;61;p59"/>
          <p:cNvSpPr txBox="1">
            <a:spLocks noGrp="1"/>
          </p:cNvSpPr>
          <p:nvPr>
            <p:ph type="body" idx="2"/>
          </p:nvPr>
        </p:nvSpPr>
        <p:spPr>
          <a:xfrm>
            <a:off x="671831" y="2194560"/>
            <a:ext cx="3145790" cy="406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12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2" name="Google Shape;62;p59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9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0"/>
          <p:cNvSpPr txBox="1">
            <a:spLocks noGrp="1"/>
          </p:cNvSpPr>
          <p:nvPr>
            <p:ph type="title"/>
          </p:nvPr>
        </p:nvSpPr>
        <p:spPr>
          <a:xfrm>
            <a:off x="671831" y="487680"/>
            <a:ext cx="3145790" cy="1706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60"/>
              <a:buFont typeface="Calibri"/>
              <a:buNone/>
              <a:defRPr sz="256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0"/>
          <p:cNvSpPr>
            <a:spLocks noGrp="1"/>
          </p:cNvSpPr>
          <p:nvPr>
            <p:ph type="pic" idx="2"/>
          </p:nvPr>
        </p:nvSpPr>
        <p:spPr>
          <a:xfrm>
            <a:off x="4146550" y="1053254"/>
            <a:ext cx="4937760" cy="519853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0"/>
          <p:cNvSpPr txBox="1">
            <a:spLocks noGrp="1"/>
          </p:cNvSpPr>
          <p:nvPr>
            <p:ph type="body" idx="1"/>
          </p:nvPr>
        </p:nvSpPr>
        <p:spPr>
          <a:xfrm>
            <a:off x="671831" y="2194560"/>
            <a:ext cx="3145790" cy="4065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80"/>
              <a:buNone/>
              <a:defRPr sz="128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20"/>
              <a:buNone/>
              <a:defRPr sz="112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60"/>
              <a:buNone/>
              <a:defRPr sz="96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69" name="Google Shape;69;p60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0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0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1"/>
          <p:cNvSpPr txBox="1"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1"/>
          <p:cNvSpPr txBox="1">
            <a:spLocks noGrp="1"/>
          </p:cNvSpPr>
          <p:nvPr>
            <p:ph type="body" idx="1"/>
          </p:nvPr>
        </p:nvSpPr>
        <p:spPr>
          <a:xfrm rot="5400000">
            <a:off x="2556087" y="61806"/>
            <a:ext cx="4641427" cy="8412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1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1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1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670560" y="389467"/>
            <a:ext cx="8412480" cy="141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0"/>
              <a:buFont typeface="Calibri"/>
              <a:buNone/>
              <a:defRPr sz="35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670560" y="1947333"/>
            <a:ext cx="8412480" cy="4641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084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240"/>
              <a:buFont typeface="Arial"/>
              <a:buChar char="•"/>
              <a:defRPr sz="2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051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192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004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004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  <a:defRPr sz="14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67056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3230880" y="6780107"/>
            <a:ext cx="329184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6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43E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10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4" Type="http://schemas.openxmlformats.org/officeDocument/2006/relationships/image" Target="../media/image9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9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0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9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10.png"/><Relationship Id="rId9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66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mailto:alumni-epl@uclouvain.be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jp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9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0.pn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3" Type="http://schemas.openxmlformats.org/officeDocument/2006/relationships/image" Target="../media/image28.jpg"/><Relationship Id="rId3" Type="http://schemas.openxmlformats.org/officeDocument/2006/relationships/image" Target="../media/image9.png"/><Relationship Id="rId7" Type="http://schemas.openxmlformats.org/officeDocument/2006/relationships/image" Target="../media/image22.jp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g"/><Relationship Id="rId4" Type="http://schemas.openxmlformats.org/officeDocument/2006/relationships/image" Target="../media/image10.pn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 txBox="1"/>
          <p:nvPr/>
        </p:nvSpPr>
        <p:spPr>
          <a:xfrm>
            <a:off x="1033782" y="397040"/>
            <a:ext cx="7695693" cy="1319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>
                <a:solidFill>
                  <a:srgbClr val="2F5496"/>
                </a:solidFill>
                <a:latin typeface="Arial Black"/>
                <a:ea typeface="Arial Black"/>
                <a:cs typeface="Arial Black"/>
                <a:sym typeface="Arial Black"/>
              </a:rPr>
              <a:t>ASSEMBLÉE GÉNÉRALE 2022</a:t>
            </a:r>
            <a:endParaRPr sz="9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lnSpc>
                <a:spcPct val="2099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0" i="0" u="none" strike="noStrike" cap="none">
                <a:solidFill>
                  <a:srgbClr val="FFC000"/>
                </a:solidFill>
                <a:latin typeface="Arial Black"/>
                <a:ea typeface="Arial Black"/>
                <a:cs typeface="Arial Black"/>
                <a:sym typeface="Arial Black"/>
              </a:rPr>
              <a:t>             </a:t>
            </a:r>
            <a:r>
              <a:rPr lang="fr-FR" sz="1600" b="0" i="0" u="none" strike="noStrike" cap="none">
                <a:solidFill>
                  <a:srgbClr val="FFC0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fr-FR" sz="1600" b="0" i="0" u="none" strike="noStrike" cap="none">
                <a:solidFill>
                  <a:srgbClr val="F47D70"/>
                </a:solidFill>
                <a:latin typeface="Arial Black"/>
                <a:ea typeface="Arial Black"/>
                <a:cs typeface="Arial Black"/>
                <a:sym typeface="Arial Black"/>
              </a:rPr>
              <a:t>02.05.2023</a:t>
            </a:r>
            <a:endParaRPr sz="2000" b="0" i="0" u="none" strike="noStrike" cap="none">
              <a:solidFill>
                <a:srgbClr val="F47D7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64" name="Google Shape;16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834" y="130013"/>
            <a:ext cx="886948" cy="1670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29475" y="214498"/>
            <a:ext cx="877291" cy="150187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"/>
          <p:cNvSpPr txBox="1"/>
          <p:nvPr/>
        </p:nvSpPr>
        <p:spPr>
          <a:xfrm>
            <a:off x="3292071" y="1580751"/>
            <a:ext cx="316945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0" i="0" u="none" strike="noStrike" cap="none">
                <a:solidFill>
                  <a:srgbClr val="F47D70"/>
                </a:solidFill>
                <a:latin typeface="Arial Black"/>
                <a:ea typeface="Arial Black"/>
                <a:cs typeface="Arial Black"/>
                <a:sym typeface="Arial Black"/>
              </a:rPr>
              <a:t>BIENVENUE !</a:t>
            </a:r>
            <a:endParaRPr sz="1100">
              <a:solidFill>
                <a:srgbClr val="F47D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1"/>
          <p:cNvSpPr txBox="1"/>
          <p:nvPr/>
        </p:nvSpPr>
        <p:spPr>
          <a:xfrm>
            <a:off x="5015060" y="2912428"/>
            <a:ext cx="4591706" cy="149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186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AILouvain N° entreprise: 411 087 879</a:t>
            </a:r>
            <a:endParaRPr dirty="0"/>
          </a:p>
          <a:p>
            <a:pPr marL="0" marR="0" lvl="0" indent="0" algn="r" rtl="0">
              <a:lnSpc>
                <a:spcPct val="186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 </a:t>
            </a:r>
            <a:endParaRPr sz="700" dirty="0">
              <a:solidFill>
                <a:srgbClr val="2F5496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0" marR="0" lvl="0" indent="0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Présentée par :</a:t>
            </a:r>
            <a:endParaRPr dirty="0"/>
          </a:p>
          <a:p>
            <a:pPr marL="0" marR="0" lvl="0" indent="0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Steve TUMSON &amp; Laurence GUIOT, </a:t>
            </a:r>
            <a:r>
              <a:rPr lang="fr-FR" sz="14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Co-présidents </a:t>
            </a:r>
            <a:endParaRPr dirty="0"/>
          </a:p>
          <a:p>
            <a:pPr marL="0" marR="0" lvl="0" indent="0" algn="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Sébastien COMBEFIS, </a:t>
            </a:r>
            <a:r>
              <a:rPr lang="fr-FR" sz="1400" dirty="0">
                <a:solidFill>
                  <a:srgbClr val="2F5496"/>
                </a:solidFill>
                <a:latin typeface="Avenir"/>
                <a:ea typeface="Avenir"/>
                <a:cs typeface="Avenir"/>
                <a:sym typeface="Avenir"/>
              </a:rPr>
              <a:t>Trésorier</a:t>
            </a:r>
            <a:endParaRPr sz="1400" dirty="0">
              <a:solidFill>
                <a:srgbClr val="2F5496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68" name="Google Shape;16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5979" y="5470342"/>
            <a:ext cx="7238162" cy="1744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9057" y="2442205"/>
            <a:ext cx="4127742" cy="275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9961" y="1313718"/>
            <a:ext cx="7335633" cy="5868506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0"/>
          <p:cNvSpPr txBox="1">
            <a:spLocks noGrp="1"/>
          </p:cNvSpPr>
          <p:nvPr>
            <p:ph type="sldNum" idx="12"/>
          </p:nvPr>
        </p:nvSpPr>
        <p:spPr>
          <a:xfrm>
            <a:off x="6800910" y="7938387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10</a:t>
            </a:fld>
            <a:endParaRPr/>
          </a:p>
        </p:txBody>
      </p:sp>
      <p:sp>
        <p:nvSpPr>
          <p:cNvPr id="284" name="Google Shape;284;p10"/>
          <p:cNvSpPr txBox="1"/>
          <p:nvPr/>
        </p:nvSpPr>
        <p:spPr>
          <a:xfrm>
            <a:off x="2293264" y="596396"/>
            <a:ext cx="48690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2022: En plus des 150 ANS</a:t>
            </a:r>
            <a:endParaRPr sz="24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8246" y="9382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7591" y="132976"/>
            <a:ext cx="869001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2027" y="2522696"/>
            <a:ext cx="1287171" cy="11257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45403" y="3480610"/>
            <a:ext cx="1287171" cy="1029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95862" y="3269647"/>
            <a:ext cx="1170973" cy="614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71281" y="5029766"/>
            <a:ext cx="1075202" cy="71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306009" y="4076331"/>
            <a:ext cx="1210508" cy="68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278145" y="2331032"/>
            <a:ext cx="1150632" cy="648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81221" y="2370706"/>
            <a:ext cx="1037113" cy="829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49070" y="5873471"/>
            <a:ext cx="1604774" cy="90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0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83761" y="3994647"/>
            <a:ext cx="1561880" cy="893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0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283534" y="6047426"/>
            <a:ext cx="1075203" cy="562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0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739474" y="6047426"/>
            <a:ext cx="1210508" cy="6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6645746" y="5291370"/>
            <a:ext cx="1277161" cy="730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0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828935" y="5195724"/>
            <a:ext cx="847183" cy="6777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0" name="Google Shape;300;p10"/>
          <p:cNvGraphicFramePr/>
          <p:nvPr/>
        </p:nvGraphicFramePr>
        <p:xfrm>
          <a:off x="1207591" y="1974517"/>
          <a:ext cx="7317900" cy="310906"/>
        </p:xfrm>
        <a:graphic>
          <a:graphicData uri="http://schemas.openxmlformats.org/drawingml/2006/table">
            <a:tbl>
              <a:tblPr firstRow="1" bandRow="1">
                <a:noFill/>
                <a:tableStyleId>{544DF97E-5349-47F5-BD90-74DAD7FFE8F3}</a:tableStyleId>
              </a:tblPr>
              <a:tblGrid>
                <a:gridCol w="2963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4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9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40" u="none" strike="noStrike" cap="none"/>
                        <a:t>Pour les Alumni</a:t>
                      </a:r>
                      <a:endParaRPr sz="144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40"/>
                        <a:t>Pour les étudiants</a:t>
                      </a:r>
                      <a:endParaRPr sz="144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440"/>
                        <a:t>Pour les entreprises</a:t>
                      </a:r>
                      <a:endParaRPr sz="144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01" name="Google Shape;301;p10"/>
          <p:cNvSpPr txBox="1"/>
          <p:nvPr/>
        </p:nvSpPr>
        <p:spPr>
          <a:xfrm>
            <a:off x="2444441" y="2428289"/>
            <a:ext cx="51024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0"/>
          <p:cNvSpPr txBox="1"/>
          <p:nvPr/>
        </p:nvSpPr>
        <p:spPr>
          <a:xfrm>
            <a:off x="5438265" y="2612955"/>
            <a:ext cx="56169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3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3" name="Google Shape;303;p10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4484195" y="4794765"/>
            <a:ext cx="1403047" cy="790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0"/>
          <p:cNvPicPr preferRelativeResize="0"/>
          <p:nvPr/>
        </p:nvPicPr>
        <p:blipFill rotWithShape="1">
          <a:blip r:embed="rId20">
            <a:alphaModFix/>
          </a:blip>
          <a:srcRect r="313" b="32731"/>
          <a:stretch/>
        </p:blipFill>
        <p:spPr>
          <a:xfrm>
            <a:off x="2934814" y="2374003"/>
            <a:ext cx="1037113" cy="989859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10"/>
          <p:cNvSpPr txBox="1"/>
          <p:nvPr/>
        </p:nvSpPr>
        <p:spPr>
          <a:xfrm>
            <a:off x="2822731" y="3378611"/>
            <a:ext cx="128717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Joyeuses Retrouvailles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 5 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10"/>
          <p:cNvSpPr txBox="1"/>
          <p:nvPr/>
        </p:nvSpPr>
        <p:spPr>
          <a:xfrm>
            <a:off x="5351457" y="6903322"/>
            <a:ext cx="151740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rgbClr val="FF5050"/>
                </a:solidFill>
                <a:latin typeface="Calibri"/>
                <a:ea typeface="Calibri"/>
                <a:cs typeface="Calibri"/>
                <a:sym typeface="Calibri"/>
              </a:rPr>
              <a:t>Notre mission</a:t>
            </a:r>
            <a:endParaRPr sz="1800" b="1">
              <a:solidFill>
                <a:srgbClr val="FF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1"/>
          <p:cNvSpPr txBox="1"/>
          <p:nvPr/>
        </p:nvSpPr>
        <p:spPr>
          <a:xfrm>
            <a:off x="1881365" y="3110949"/>
            <a:ext cx="620201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i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2022 : Merci à notre écosystème !</a:t>
            </a:r>
            <a:endParaRPr sz="4000" i="1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" name="Google Shape;313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11"/>
          <p:cNvSpPr txBox="1"/>
          <p:nvPr/>
        </p:nvSpPr>
        <p:spPr>
          <a:xfrm>
            <a:off x="3122184" y="541989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2022</a:t>
            </a: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230;p6">
            <a:extLst>
              <a:ext uri="{FF2B5EF4-FFF2-40B4-BE49-F238E27FC236}">
                <a16:creationId xmlns:a16="http://schemas.microsoft.com/office/drawing/2014/main" id="{65323DD3-D5A6-0EEB-D83E-140BB236ECF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45" y="93827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"/>
          <p:cNvSpPr/>
          <p:nvPr/>
        </p:nvSpPr>
        <p:spPr>
          <a:xfrm>
            <a:off x="2257837" y="173813"/>
            <a:ext cx="523792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Membership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Un défi relevé dans une conjoncture difficile</a:t>
            </a:r>
            <a:endParaRPr/>
          </a:p>
        </p:txBody>
      </p:sp>
      <p:sp>
        <p:nvSpPr>
          <p:cNvPr id="324" name="Google Shape;324;p12"/>
          <p:cNvSpPr/>
          <p:nvPr/>
        </p:nvSpPr>
        <p:spPr>
          <a:xfrm>
            <a:off x="2891896" y="1809913"/>
            <a:ext cx="405412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Evolution Membership</a:t>
            </a:r>
            <a:endParaRPr sz="3200" b="1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5" name="Google Shape;325;p12"/>
          <p:cNvGraphicFramePr/>
          <p:nvPr>
            <p:extLst>
              <p:ext uri="{D42A27DB-BD31-4B8C-83A1-F6EECF244321}">
                <p14:modId xmlns:p14="http://schemas.microsoft.com/office/powerpoint/2010/main" val="3998895845"/>
              </p:ext>
            </p:extLst>
          </p:nvPr>
        </p:nvGraphicFramePr>
        <p:xfrm>
          <a:off x="851683" y="2471758"/>
          <a:ext cx="8050225" cy="2867665"/>
        </p:xfrm>
        <a:graphic>
          <a:graphicData uri="http://schemas.openxmlformats.org/drawingml/2006/table">
            <a:tbl>
              <a:tblPr>
                <a:noFill/>
                <a:tableStyleId>{CA9CC25D-9D40-4E91-904C-F0C48ED54BD8}</a:tableStyleId>
              </a:tblPr>
              <a:tblGrid>
                <a:gridCol w="194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84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82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25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625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3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 de membre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</a:t>
                      </a: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2018</a:t>
                      </a: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2019</a:t>
                      </a: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2020</a:t>
                      </a: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b="1" i="0" u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</a:t>
                      </a: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 dirty="0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2023 </a:t>
                      </a:r>
                      <a:r>
                        <a:rPr lang="fr-FR" sz="1800" b="1" i="0" u="none" strike="noStrike" dirty="0" err="1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ytd</a:t>
                      </a:r>
                      <a:r>
                        <a:rPr lang="fr-FR" sz="1800" b="1" i="0" u="none" strike="noStrike" dirty="0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*</a:t>
                      </a:r>
                      <a:endParaRPr sz="1800" b="1" i="0" u="none" strike="noStrike" dirty="0">
                        <a:solidFill>
                          <a:srgbClr val="5481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Business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23 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26 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</a:t>
                      </a:r>
                      <a:endParaRPr sz="1800" b="1" i="0" u="none" strike="noStrike">
                        <a:solidFill>
                          <a:srgbClr val="5481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Soutien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27 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 sz="1800" b="1" i="0" u="none" strike="noStrike">
                        <a:solidFill>
                          <a:srgbClr val="5481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Honneur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800" b="1" i="0" u="none" strike="noStrike">
                        <a:solidFill>
                          <a:srgbClr val="5481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 vie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67 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47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46</a:t>
                      </a:r>
                      <a:endParaRPr sz="1800" b="1" i="0" u="none" strike="noStrike">
                        <a:solidFill>
                          <a:srgbClr val="5481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Membres cotisants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960 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982 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979 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931 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1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934</a:t>
                      </a:r>
                      <a:r>
                        <a:rPr lang="fr-FR" sz="1800" b="1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800" b="1" i="1" u="none" strike="noStrik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926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874</a:t>
                      </a:r>
                      <a:endParaRPr sz="1800" b="1" i="0" u="none" strike="noStrike">
                        <a:solidFill>
                          <a:srgbClr val="5481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1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Nouveaux Mbres 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1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56 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1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42 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1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68 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1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44 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1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62 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0" u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</a:t>
                      </a:r>
                      <a:endParaRPr/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0" i="1" u="none" strike="noStrike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49</a:t>
                      </a:r>
                      <a:endParaRPr sz="1800" b="0" i="1" u="none" strike="noStrike">
                        <a:solidFill>
                          <a:srgbClr val="5481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Cotisations € 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€ 71.570 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€ 73.175 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€ 72.323</a:t>
                      </a:r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€ 69.929 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i="0" u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€ 74.000 </a:t>
                      </a:r>
                      <a:endParaRPr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 i="0" u="none" strike="noStrike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78.000 € </a:t>
                      </a:r>
                      <a:endParaRPr dirty="0"/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800" b="1" i="0" u="none" strike="noStrike" dirty="0">
                          <a:solidFill>
                            <a:srgbClr val="548135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70.000</a:t>
                      </a:r>
                      <a:endParaRPr sz="1800" b="1" i="0" u="none" strike="noStrike" dirty="0">
                        <a:solidFill>
                          <a:srgbClr val="548135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625" marR="7625" marT="7625" marB="0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47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26" name="Google Shape;326;p12"/>
          <p:cNvSpPr txBox="1"/>
          <p:nvPr/>
        </p:nvSpPr>
        <p:spPr>
          <a:xfrm>
            <a:off x="784831" y="5313158"/>
            <a:ext cx="8268254" cy="2031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"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fr-FR" sz="16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Chiffres YTD en date du 30 avril 2023</a:t>
            </a: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Membership</a:t>
            </a:r>
            <a:r>
              <a:rPr lang="fr-FR" sz="16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en baisse par rapport à 2022 malgré tous les efforts et l’engouement des 150 ans, mais stable par rapport à 2021. Il manque encore 50 membres pour égaler 2022 </a:t>
            </a:r>
          </a:p>
          <a:p>
            <a:pPr marL="4000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Pourrait s’expliquer par soucis de logistique au niveau de l’appel à cotisation arrivé plus tard que d’habitude (</a:t>
            </a:r>
            <a:r>
              <a:rPr lang="fr-FR" sz="16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sem</a:t>
            </a:r>
            <a:r>
              <a:rPr lang="fr-FR" sz="16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du 20/12) et l’album photo des 150 ans qui a pris le dessus sur l’appel à cotisation. </a:t>
            </a:r>
            <a:endParaRPr sz="16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r>
              <a:rPr lang="fr-FR" sz="2800" b="1" dirty="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E.</a:t>
            </a:r>
            <a:r>
              <a:rPr lang="fr-FR" sz="2800" b="1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R.</a:t>
            </a:r>
            <a:r>
              <a:rPr lang="fr-FR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fr-FR" sz="2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I. </a:t>
            </a:r>
            <a:r>
              <a:rPr lang="fr-FR" sz="28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à VOUS !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raphique 2" descr="Visage clignant de l’œil sans remplissage">
            <a:extLst>
              <a:ext uri="{FF2B5EF4-FFF2-40B4-BE49-F238E27FC236}">
                <a16:creationId xmlns:a16="http://schemas.microsoft.com/office/drawing/2014/main" id="{DC7A9A13-BED8-4799-9AEB-7021F6F3B1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7148" y="5854148"/>
            <a:ext cx="298173" cy="2981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45" y="93827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15"/>
          <p:cNvSpPr/>
          <p:nvPr/>
        </p:nvSpPr>
        <p:spPr>
          <a:xfrm>
            <a:off x="2230615" y="1911857"/>
            <a:ext cx="527912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8 Membres d’Honneur</a:t>
            </a:r>
            <a:endParaRPr sz="28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15"/>
          <p:cNvSpPr txBox="1"/>
          <p:nvPr/>
        </p:nvSpPr>
        <p:spPr>
          <a:xfrm>
            <a:off x="742673" y="5733687"/>
            <a:ext cx="82682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r>
              <a:rPr lang="fr-FR" sz="2800" b="1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E.</a:t>
            </a:r>
            <a:r>
              <a:rPr lang="fr-FR" sz="2800" b="1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R.</a:t>
            </a:r>
            <a:r>
              <a:rPr lang="fr-FR" sz="28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fr-FR" sz="2800" b="1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I. </a:t>
            </a:r>
            <a:r>
              <a:rPr lang="fr-FR" sz="28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à VOUS !</a:t>
            </a:r>
            <a:endParaRPr sz="2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2842592" y="173813"/>
            <a:ext cx="4055166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Notre écosystème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nous soutient car nous créons de la valeur</a:t>
            </a:r>
            <a:endParaRPr sz="28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2559" y="2788126"/>
            <a:ext cx="8808482" cy="2082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6837" y="49302"/>
            <a:ext cx="600726" cy="1131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2"/>
            <a:ext cx="645355" cy="1104814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16"/>
          <p:cNvSpPr txBox="1"/>
          <p:nvPr/>
        </p:nvSpPr>
        <p:spPr>
          <a:xfrm>
            <a:off x="7366030" y="3539716"/>
            <a:ext cx="224317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r>
              <a:rPr lang="fr-FR" sz="2800" b="1" dirty="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E.</a:t>
            </a:r>
            <a:r>
              <a:rPr lang="fr-FR" sz="2800" b="1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R.</a:t>
            </a:r>
            <a:r>
              <a:rPr lang="fr-FR" sz="28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fr-FR" sz="28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I.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à VOUS !</a:t>
            </a:r>
            <a:endParaRPr sz="2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391;p16"/>
          <p:cNvSpPr/>
          <p:nvPr/>
        </p:nvSpPr>
        <p:spPr>
          <a:xfrm>
            <a:off x="2243169" y="586256"/>
            <a:ext cx="52672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35 Membres de Soutien</a:t>
            </a:r>
            <a:endParaRPr sz="2400" b="1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16"/>
          <p:cNvSpPr/>
          <p:nvPr/>
        </p:nvSpPr>
        <p:spPr>
          <a:xfrm>
            <a:off x="2807875" y="93877"/>
            <a:ext cx="405516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Notre écosystème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nous soutient car nous créons de la valeur</a:t>
            </a:r>
            <a:endParaRPr sz="16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3" name="Google Shape;39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3330" y="1230098"/>
            <a:ext cx="6362700" cy="5991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45" y="93827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1"/>
            <a:ext cx="869001" cy="148768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34" name="Google Shape;334;p13"/>
          <p:cNvGraphicFramePr/>
          <p:nvPr/>
        </p:nvGraphicFramePr>
        <p:xfrm>
          <a:off x="829614" y="1758369"/>
          <a:ext cx="7610950" cy="4738330"/>
        </p:xfrm>
        <a:graphic>
          <a:graphicData uri="http://schemas.openxmlformats.org/drawingml/2006/table">
            <a:tbl>
              <a:tblPr firstRow="1" bandRow="1">
                <a:noFill/>
                <a:tableStyleId>{544DF97E-5349-47F5-BD90-74DAD7FFE8F3}</a:tableStyleId>
              </a:tblPr>
              <a:tblGrid>
                <a:gridCol w="2391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0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8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50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7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/>
                        <a:t>Entreprise</a:t>
                      </a:r>
                      <a:endParaRPr sz="2000"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/>
                        <a:t>2020</a:t>
                      </a:r>
                      <a:endParaRPr sz="2000"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/>
                        <a:t>2021</a:t>
                      </a:r>
                      <a:endParaRPr sz="2000"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>
                          <a:solidFill>
                            <a:srgbClr val="0070C0"/>
                          </a:solidFill>
                        </a:rPr>
                        <a:t>2022</a:t>
                      </a:r>
                      <a:endParaRPr sz="20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>
                          <a:solidFill>
                            <a:srgbClr val="548135"/>
                          </a:solidFill>
                        </a:rPr>
                        <a:t>YTD 2023</a:t>
                      </a:r>
                      <a:endParaRPr sz="20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DOW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BRUSSELS AIRPORT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BESIX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STIB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1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ORANGE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NLMK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8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CAPGEMINI ENGINEERING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92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INFRABEL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9E5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NOKIA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GSK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>
                          <a:solidFill>
                            <a:srgbClr val="0070C0"/>
                          </a:solidFill>
                        </a:rPr>
                        <a:t>(09/22) 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4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fr-FR" sz="1600" b="1"/>
                        <a:t>SWECO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0070C0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>
                        <a:solidFill>
                          <a:srgbClr val="548135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F4C2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100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1600" b="1"/>
                        <a:t>TOTAL (tous partenariats)</a:t>
                      </a:r>
                      <a:endParaRPr sz="1600" b="1"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/>
                        <a:t>50630 €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/>
                        <a:t>69574 €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>
                          <a:solidFill>
                            <a:srgbClr val="0070C0"/>
                          </a:solidFill>
                        </a:rPr>
                        <a:t>90160 €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fr-FR" sz="2000" b="1">
                          <a:solidFill>
                            <a:srgbClr val="548135"/>
                          </a:solidFill>
                        </a:rPr>
                        <a:t>65000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F47D7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35" name="Google Shape;335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1063" y="2725272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1062" y="3425162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1062" y="3769938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88576" y="4732989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5966" y="3471110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42403" y="2751065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5134" y="316015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55850" y="3831469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64767" y="4254261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20599" y="3199640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4492" y="4249095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90377" y="5039262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07036" y="2820849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4492" y="3477622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33920" y="3835223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01926" y="4237944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1062" y="3099240"/>
            <a:ext cx="372979" cy="372979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13"/>
          <p:cNvSpPr/>
          <p:nvPr/>
        </p:nvSpPr>
        <p:spPr>
          <a:xfrm>
            <a:off x="2257838" y="392970"/>
            <a:ext cx="5237923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Evolution des Partenariats Premium</a:t>
            </a:r>
            <a:endParaRPr dirty="0"/>
          </a:p>
        </p:txBody>
      </p:sp>
      <p:pic>
        <p:nvPicPr>
          <p:cNvPr id="354" name="Google Shape;354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4499" y="2820848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762" y="319382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04499" y="3489615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1762" y="382380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7229" y="5039261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8247" y="5400745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8247" y="5748647"/>
            <a:ext cx="372979" cy="372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3" descr="Coch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44492" y="5412240"/>
            <a:ext cx="372979" cy="372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4"/>
          <p:cNvSpPr/>
          <p:nvPr/>
        </p:nvSpPr>
        <p:spPr>
          <a:xfrm>
            <a:off x="458429" y="6045330"/>
            <a:ext cx="8823489" cy="769401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r>
              <a:rPr lang="fr-FR" sz="2400" b="1" dirty="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E.</a:t>
            </a:r>
            <a:r>
              <a:rPr lang="fr-FR" sz="2400" b="1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R.</a:t>
            </a:r>
            <a:r>
              <a:rPr lang="fr-FR" sz="24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fr-FR" sz="24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I. </a:t>
            </a:r>
            <a:r>
              <a:rPr lang="fr-FR" sz="20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à tous nos MEMBRES et à tous nos PARTENAIRES pour leur confiance!</a:t>
            </a:r>
            <a:endParaRPr sz="2400" b="1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" name="Google Shape;36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7845" y="93827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43353" y="4930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4"/>
          <p:cNvSpPr/>
          <p:nvPr/>
        </p:nvSpPr>
        <p:spPr>
          <a:xfrm>
            <a:off x="2842592" y="173813"/>
            <a:ext cx="4055166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Partenariats entreprises </a:t>
            </a:r>
            <a:r>
              <a:rPr lang="fr-FR" sz="20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fr-FR" sz="2000" dirty="0" err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Career</a:t>
            </a:r>
            <a:r>
              <a:rPr lang="fr-FR" sz="20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Move </a:t>
            </a:r>
            <a:r>
              <a:rPr lang="fr-FR" sz="2000" dirty="0" err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Mondays</a:t>
            </a:r>
            <a:r>
              <a:rPr lang="fr-FR" sz="20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, IT Jobs Exchange, </a:t>
            </a:r>
            <a:r>
              <a:rPr lang="fr-FR" sz="2000" dirty="0" err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Internships</a:t>
            </a:r>
            <a:r>
              <a:rPr lang="fr-FR" sz="20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Night, …)</a:t>
            </a:r>
            <a:endParaRPr sz="28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1" name="Google Shape;37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6523" y="1658726"/>
            <a:ext cx="7720553" cy="40404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7"/>
          <p:cNvSpPr txBox="1"/>
          <p:nvPr/>
        </p:nvSpPr>
        <p:spPr>
          <a:xfrm>
            <a:off x="1520687" y="3110949"/>
            <a:ext cx="678842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r>
              <a:rPr lang="fr-FR" sz="4000" b="0" i="1" u="none" strike="noStrike" cap="none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2023 et au-delà : Perspectives</a:t>
            </a:r>
            <a:endParaRPr sz="4000" b="0" i="1" u="none" strike="noStrike" cap="non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17"/>
          <p:cNvSpPr txBox="1"/>
          <p:nvPr/>
        </p:nvSpPr>
        <p:spPr>
          <a:xfrm>
            <a:off x="3054711" y="609458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2022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4137" y="174228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2427" y="12630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18"/>
          <p:cNvSpPr txBox="1"/>
          <p:nvPr/>
        </p:nvSpPr>
        <p:spPr>
          <a:xfrm>
            <a:off x="2900446" y="359934"/>
            <a:ext cx="363593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Au programme 2023</a:t>
            </a:r>
            <a:endParaRPr sz="20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18"/>
          <p:cNvSpPr/>
          <p:nvPr/>
        </p:nvSpPr>
        <p:spPr>
          <a:xfrm>
            <a:off x="2038997" y="2931352"/>
            <a:ext cx="5077291" cy="4063105"/>
          </a:xfrm>
          <a:prstGeom prst="rect">
            <a:avLst/>
          </a:prstGeom>
          <a:noFill/>
          <a:ln w="5715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413;p18"/>
          <p:cNvSpPr/>
          <p:nvPr/>
        </p:nvSpPr>
        <p:spPr>
          <a:xfrm>
            <a:off x="247369" y="1704785"/>
            <a:ext cx="9258862" cy="11050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47D70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Rôle sociétal de l’</a:t>
            </a:r>
            <a:r>
              <a:rPr lang="fr-FR" sz="2000" b="1" i="0" u="none" strike="noStrike" cap="none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Ingénieur.e</a:t>
            </a:r>
            <a:r>
              <a:rPr lang="fr-FR" sz="20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dans la transition</a:t>
            </a:r>
            <a:endParaRPr dirty="0"/>
          </a:p>
        </p:txBody>
      </p:sp>
      <p:pic>
        <p:nvPicPr>
          <p:cNvPr id="414" name="Google Shape;414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92564" y="3121420"/>
            <a:ext cx="1833944" cy="103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80075" y="3121420"/>
            <a:ext cx="1833943" cy="1033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192564" y="4344759"/>
            <a:ext cx="1145420" cy="91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91551" y="4280707"/>
            <a:ext cx="1742912" cy="98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351141" y="4276203"/>
            <a:ext cx="1648469" cy="92726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8"/>
          <p:cNvSpPr txBox="1"/>
          <p:nvPr/>
        </p:nvSpPr>
        <p:spPr>
          <a:xfrm>
            <a:off x="2169479" y="5573778"/>
            <a:ext cx="483013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Sainte Barbe  + Visites de chantiers STIB / BESIX + Visite </a:t>
            </a:r>
            <a:r>
              <a:rPr lang="fr-FR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Retrival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+ Workshops Fresque du Climat, The Week + conférence Cybersécurité, …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5119" y="2839454"/>
            <a:ext cx="5981724" cy="4224181"/>
          </a:xfrm>
          <a:prstGeom prst="rect">
            <a:avLst/>
          </a:prstGeom>
          <a:solidFill>
            <a:srgbClr val="2F5496"/>
          </a:solidFill>
          <a:ln w="76200" cap="flat" cmpd="sng">
            <a:solidFill>
              <a:srgbClr val="F47D7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9" name="Google Shape;429;p19"/>
          <p:cNvSpPr txBox="1"/>
          <p:nvPr/>
        </p:nvSpPr>
        <p:spPr>
          <a:xfrm>
            <a:off x="1310768" y="1864211"/>
            <a:ext cx="7796463" cy="830997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En collaboration avec et au service de NOTRE ECOSYSTEME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Avec nos Alumnis et au-delà</a:t>
            </a:r>
            <a:endParaRPr sz="2400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430;p19"/>
          <p:cNvSpPr/>
          <p:nvPr/>
        </p:nvSpPr>
        <p:spPr>
          <a:xfrm>
            <a:off x="5100043" y="5221705"/>
            <a:ext cx="217915" cy="20453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436;p20">
            <a:extLst>
              <a:ext uri="{FF2B5EF4-FFF2-40B4-BE49-F238E27FC236}">
                <a16:creationId xmlns:a16="http://schemas.microsoft.com/office/drawing/2014/main" id="{7991F6BF-C547-E0AD-BCB7-EED3D40F54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16121" y="25156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37;p20">
            <a:extLst>
              <a:ext uri="{FF2B5EF4-FFF2-40B4-BE49-F238E27FC236}">
                <a16:creationId xmlns:a16="http://schemas.microsoft.com/office/drawing/2014/main" id="{AE863860-EF0E-0B00-A727-9D136765510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02978" y="251564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38;p20">
            <a:extLst>
              <a:ext uri="{FF2B5EF4-FFF2-40B4-BE49-F238E27FC236}">
                <a16:creationId xmlns:a16="http://schemas.microsoft.com/office/drawing/2014/main" id="{A07DC9CD-8B26-B441-9B2C-DCC8552C9A04}"/>
              </a:ext>
            </a:extLst>
          </p:cNvPr>
          <p:cNvSpPr txBox="1"/>
          <p:nvPr/>
        </p:nvSpPr>
        <p:spPr>
          <a:xfrm>
            <a:off x="2349747" y="470662"/>
            <a:ext cx="539506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Programme d’activités 2023</a:t>
            </a: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4418" y="183955"/>
            <a:ext cx="560339" cy="1055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73122" y="188761"/>
            <a:ext cx="616594" cy="105557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"/>
          <p:cNvSpPr txBox="1"/>
          <p:nvPr/>
        </p:nvSpPr>
        <p:spPr>
          <a:xfrm>
            <a:off x="3139261" y="296246"/>
            <a:ext cx="35993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Bienvenue</a:t>
            </a:r>
            <a:r>
              <a:rPr lang="fr-FR" sz="24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MERCI</a:t>
            </a:r>
            <a:r>
              <a:rPr lang="fr-FR" sz="24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pour votre présence</a:t>
            </a:r>
            <a:endParaRPr sz="24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51202" y="1776245"/>
            <a:ext cx="4810125" cy="474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127" y="1776245"/>
            <a:ext cx="4791075" cy="440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" name="Google Shape;43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1639" y="78028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02978" y="78028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20"/>
          <p:cNvSpPr txBox="1"/>
          <p:nvPr/>
        </p:nvSpPr>
        <p:spPr>
          <a:xfrm>
            <a:off x="2356875" y="221727"/>
            <a:ext cx="5395067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Programme d’activités 2023, dans la continuité</a:t>
            </a:r>
            <a:endParaRPr sz="36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516835" y="2450046"/>
            <a:ext cx="8984974" cy="4308831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47D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143000" marR="0" lvl="2" indent="-101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1430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Calibri"/>
              <a:buAutoNum type="arabicPeriod"/>
            </a:pPr>
            <a:r>
              <a:rPr lang="fr-FR" sz="1800" b="1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Les Alumni à l’étranger </a:t>
            </a:r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r>
              <a:rPr lang="fr-FR" sz="18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Wingdings" panose="05000000000000000000" pitchFamily="2" charset="2"/>
              </a:rPr>
              <a:t></a:t>
            </a:r>
            <a:r>
              <a:rPr lang="fr-FR" sz="18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fr-FR" sz="1800" b="0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GT AILouvain International, diffusion conférence enregistrées, Simulation d’interviews, …</a:t>
            </a:r>
          </a:p>
          <a:p>
            <a:pPr marL="1143000" marR="0" lvl="2" indent="-228600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  <a:buFont typeface="Calibri"/>
              <a:buAutoNum type="arabicPeriod"/>
            </a:pPr>
            <a:endParaRPr sz="1200" dirty="0"/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r>
              <a:rPr lang="fr-FR" sz="1800" b="1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2. Les futurs Alumni </a:t>
            </a:r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r>
              <a:rPr lang="fr-FR" sz="1800" b="0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Wingdings" panose="05000000000000000000" pitchFamily="2" charset="2"/>
              </a:rPr>
              <a:t></a:t>
            </a:r>
            <a:r>
              <a:rPr lang="fr-FR" sz="1800" b="0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 susciter des vocations chez les jeunes et notamment chez les jeunes femmes</a:t>
            </a:r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endParaRPr sz="1200" b="1" dirty="0"/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r>
              <a:rPr lang="fr-FR" sz="1800" b="1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3. Les étudiants bientôt diplômés </a:t>
            </a:r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r>
              <a:rPr lang="fr-FR" sz="18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Wingdings" panose="05000000000000000000" pitchFamily="2" charset="2"/>
              </a:rPr>
              <a:t></a:t>
            </a:r>
            <a:r>
              <a:rPr lang="fr-FR" sz="18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 Job </a:t>
            </a:r>
            <a:r>
              <a:rPr lang="fr-FR" sz="1800" dirty="0" err="1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discovery</a:t>
            </a:r>
            <a:r>
              <a:rPr lang="fr-FR" sz="18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, Simulations d’</a:t>
            </a:r>
            <a:r>
              <a:rPr lang="fr-FR" sz="1800" dirty="0" err="1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Iws</a:t>
            </a:r>
            <a:r>
              <a:rPr lang="fr-FR" sz="18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, évaluations de stages, IT Jobs Exchange, </a:t>
            </a:r>
            <a:r>
              <a:rPr lang="fr-FR" sz="1800" dirty="0" err="1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Internships</a:t>
            </a:r>
            <a:r>
              <a:rPr lang="fr-FR" sz="18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 Night, Alumni </a:t>
            </a:r>
            <a:r>
              <a:rPr lang="fr-FR" sz="1800" dirty="0" err="1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Award</a:t>
            </a:r>
            <a:r>
              <a:rPr lang="fr-FR" sz="1800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lang="fr-FR" sz="1800" b="0" i="0" u="none" strike="noStrike" cap="none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endParaRPr sz="1200" dirty="0"/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r>
              <a:rPr lang="fr-FR" sz="1800" b="1" i="0" u="none" strike="noStrike" cap="none" dirty="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4. Tous les Alumni</a:t>
            </a:r>
          </a:p>
          <a:p>
            <a:pPr marL="914400" marR="0" lvl="2" algn="l" rtl="0"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2000"/>
            </a:pPr>
            <a:r>
              <a:rPr lang="fr-FR" sz="1800" dirty="0">
                <a:solidFill>
                  <a:srgbClr val="1F3864"/>
                </a:solidFill>
                <a:latin typeface="Montserrat"/>
                <a:sym typeface="Wingdings" panose="05000000000000000000" pitchFamily="2" charset="2"/>
              </a:rPr>
              <a:t></a:t>
            </a:r>
            <a:r>
              <a:rPr lang="fr-FR" sz="1800" dirty="0">
                <a:solidFill>
                  <a:srgbClr val="1F3864"/>
                </a:solidFill>
                <a:latin typeface="Montserrat"/>
                <a:sym typeface="Montserrat"/>
              </a:rPr>
              <a:t> conférences, workshops, séminaires, formations</a:t>
            </a:r>
            <a:endParaRPr sz="1200" dirty="0"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 dirty="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20"/>
          <p:cNvSpPr txBox="1"/>
          <p:nvPr/>
        </p:nvSpPr>
        <p:spPr>
          <a:xfrm>
            <a:off x="1111091" y="1701912"/>
            <a:ext cx="7796463" cy="584775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Focus sur 4 publics cibles</a:t>
            </a:r>
            <a:r>
              <a:rPr lang="fr-FR" sz="1800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</p:txBody>
      </p:sp>
      <p:pic>
        <p:nvPicPr>
          <p:cNvPr id="441" name="Google Shape;44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40074" y="2511937"/>
            <a:ext cx="591741" cy="627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5983" y="3607413"/>
            <a:ext cx="700723" cy="99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0"/>
          <p:cNvPicPr preferRelativeResize="0"/>
          <p:nvPr/>
        </p:nvPicPr>
        <p:blipFill rotWithShape="1">
          <a:blip r:embed="rId7">
            <a:alphaModFix/>
          </a:blip>
          <a:srcRect l="72533" t="15034" r="3747" b="41886"/>
          <a:stretch/>
        </p:blipFill>
        <p:spPr>
          <a:xfrm>
            <a:off x="318873" y="5050850"/>
            <a:ext cx="700723" cy="710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82;p23">
            <a:extLst>
              <a:ext uri="{FF2B5EF4-FFF2-40B4-BE49-F238E27FC236}">
                <a16:creationId xmlns:a16="http://schemas.microsoft.com/office/drawing/2014/main" id="{4C097396-2AFD-46BD-8E06-F424F44C359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78084" y="4390839"/>
            <a:ext cx="700723" cy="707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83;p23">
            <a:extLst>
              <a:ext uri="{FF2B5EF4-FFF2-40B4-BE49-F238E27FC236}">
                <a16:creationId xmlns:a16="http://schemas.microsoft.com/office/drawing/2014/main" id="{C21B6E67-DD12-4D37-905A-9B774059F2B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901280" y="5549569"/>
            <a:ext cx="1183085" cy="710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24"/>
          <p:cNvSpPr txBox="1"/>
          <p:nvPr/>
        </p:nvSpPr>
        <p:spPr>
          <a:xfrm>
            <a:off x="1792538" y="2398001"/>
            <a:ext cx="6202017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r>
              <a:rPr lang="fr-FR" sz="4000" i="1" dirty="0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Résultats financiers 2022 et budget 2023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i="1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Présentation et approbation des comptes de l’exercice 2022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endParaRPr sz="4000" b="0" i="1" u="none" strike="noStrike" cap="none" dirty="0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24"/>
          <p:cNvSpPr txBox="1"/>
          <p:nvPr/>
        </p:nvSpPr>
        <p:spPr>
          <a:xfrm>
            <a:off x="3033358" y="609458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2022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4" name="Google Shape;49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1" y="11845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p25"/>
          <p:cNvSpPr txBox="1"/>
          <p:nvPr/>
        </p:nvSpPr>
        <p:spPr>
          <a:xfrm>
            <a:off x="674332" y="2009790"/>
            <a:ext cx="8147480" cy="338554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La situation financière est saine, preuve de la résilience de notre business model</a:t>
            </a:r>
            <a:endParaRPr/>
          </a:p>
        </p:txBody>
      </p:sp>
      <p:sp>
        <p:nvSpPr>
          <p:cNvPr id="503" name="Google Shape;503;p25"/>
          <p:cNvSpPr txBox="1"/>
          <p:nvPr/>
        </p:nvSpPr>
        <p:spPr>
          <a:xfrm>
            <a:off x="2665423" y="102666"/>
            <a:ext cx="4165298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Défi financier relevé dans une conjoncture difficile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504;p25"/>
          <p:cNvSpPr txBox="1"/>
          <p:nvPr/>
        </p:nvSpPr>
        <p:spPr>
          <a:xfrm>
            <a:off x="674331" y="2588192"/>
            <a:ext cx="8672869" cy="3531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La situation financière est saine grâce à des </a:t>
            </a:r>
            <a:r>
              <a:rPr lang="fr-FR" sz="1800" b="1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memberships</a:t>
            </a:r>
            <a:r>
              <a:rPr lang="fr-FR" sz="1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et des partenariats entreprises encore en augmentation</a:t>
            </a: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. Ceci nous permet de financer les événements en diminuant les frais de participation pour les membres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Il semblerait néanmoins que nous ayons atteint les limites de notre business model, en ce qui concerne les partenariats entreprise.</a:t>
            </a:r>
            <a:endParaRPr dirty="0"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Pour des facilités de gestion opérationnelle et de gestion du cash, et pour partiellement financer les 150 ans, nous avons dégagé 20 k€ des fonds, sur 2023. En plus de ce retrait, nos </a:t>
            </a:r>
            <a:r>
              <a:rPr lang="fr-FR" sz="1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fonds ont régressés en 2021</a:t>
            </a: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L’année 2022 et l’inflation galopante ont fortement </a:t>
            </a:r>
            <a:r>
              <a:rPr lang="fr-FR" sz="1800" b="1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augmenté nos frais</a:t>
            </a:r>
            <a:r>
              <a:rPr lang="fr-FR" sz="1800" dirty="0">
                <a:solidFill>
                  <a:srgbClr val="1E4E79"/>
                </a:solidFill>
                <a:latin typeface="Calibri"/>
                <a:cs typeface="Calibri"/>
                <a:sym typeface="Calibri"/>
              </a:rPr>
              <a:t>.</a:t>
            </a:r>
            <a:endParaRPr dirty="0"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L’engagement de l’équipe à trouver des solutions innovantes de financement est remarquable. Les </a:t>
            </a:r>
            <a:r>
              <a:rPr lang="fr-FR" sz="1800" b="1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compétences commerciales et relationnelles </a:t>
            </a: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pour développer les partenariats entreprises sont essentielles pour se donner les moyens de nos ambitions.</a:t>
            </a:r>
            <a:endParaRPr lang="fr-BE" sz="1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1" y="11845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26"/>
          <p:cNvSpPr txBox="1"/>
          <p:nvPr/>
        </p:nvSpPr>
        <p:spPr>
          <a:xfrm>
            <a:off x="2665282" y="323708"/>
            <a:ext cx="4165298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Résultats 2022 en léger déficit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7CEF937-E3B9-9EBB-797C-DC9DD8AA14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236741"/>
              </p:ext>
            </p:extLst>
          </p:nvPr>
        </p:nvGraphicFramePr>
        <p:xfrm>
          <a:off x="434102" y="1989875"/>
          <a:ext cx="8913098" cy="4991112"/>
        </p:xfrm>
        <a:graphic>
          <a:graphicData uri="http://schemas.openxmlformats.org/drawingml/2006/table">
            <a:tbl>
              <a:tblPr>
                <a:tableStyleId>{544DF97E-5349-47F5-BD90-74DAD7FFE8F3}</a:tableStyleId>
              </a:tblPr>
              <a:tblGrid>
                <a:gridCol w="2696134">
                  <a:extLst>
                    <a:ext uri="{9D8B030D-6E8A-4147-A177-3AD203B41FA5}">
                      <a16:colId xmlns:a16="http://schemas.microsoft.com/office/drawing/2014/main" val="1353826358"/>
                    </a:ext>
                  </a:extLst>
                </a:gridCol>
                <a:gridCol w="1046733">
                  <a:extLst>
                    <a:ext uri="{9D8B030D-6E8A-4147-A177-3AD203B41FA5}">
                      <a16:colId xmlns:a16="http://schemas.microsoft.com/office/drawing/2014/main" val="1354114883"/>
                    </a:ext>
                  </a:extLst>
                </a:gridCol>
                <a:gridCol w="1015016">
                  <a:extLst>
                    <a:ext uri="{9D8B030D-6E8A-4147-A177-3AD203B41FA5}">
                      <a16:colId xmlns:a16="http://schemas.microsoft.com/office/drawing/2014/main" val="2128528899"/>
                    </a:ext>
                  </a:extLst>
                </a:gridCol>
                <a:gridCol w="1046733">
                  <a:extLst>
                    <a:ext uri="{9D8B030D-6E8A-4147-A177-3AD203B41FA5}">
                      <a16:colId xmlns:a16="http://schemas.microsoft.com/office/drawing/2014/main" val="3173173497"/>
                    </a:ext>
                  </a:extLst>
                </a:gridCol>
                <a:gridCol w="1015016">
                  <a:extLst>
                    <a:ext uri="{9D8B030D-6E8A-4147-A177-3AD203B41FA5}">
                      <a16:colId xmlns:a16="http://schemas.microsoft.com/office/drawing/2014/main" val="501897137"/>
                    </a:ext>
                  </a:extLst>
                </a:gridCol>
                <a:gridCol w="1046733">
                  <a:extLst>
                    <a:ext uri="{9D8B030D-6E8A-4147-A177-3AD203B41FA5}">
                      <a16:colId xmlns:a16="http://schemas.microsoft.com/office/drawing/2014/main" val="740628653"/>
                    </a:ext>
                  </a:extLst>
                </a:gridCol>
                <a:gridCol w="1046733">
                  <a:extLst>
                    <a:ext uri="{9D8B030D-6E8A-4147-A177-3AD203B41FA5}">
                      <a16:colId xmlns:a16="http://schemas.microsoft.com/office/drawing/2014/main" val="3820347364"/>
                    </a:ext>
                  </a:extLst>
                </a:gridCol>
              </a:tblGrid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Réalisé 2022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Réalisé 2021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Réalisé 2020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Réalisé 2019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Réalisé 2018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Réalisé 2017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841412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31-déc.-22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31-déc.-21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31-déc.-20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31-déc.-19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31-déc.-18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31-déc.-17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504736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Cash et trésorerie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0135587"/>
                  </a:ext>
                </a:extLst>
              </a:tr>
              <a:tr h="35650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P&amp;L (hors plus-value portefeuille / hors prélèvement de fonds)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(16,194.22 €)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19,013.71 €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(8,062.89 €)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22,379.71 €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(21,255.11 €)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(17,735.76 €)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775734280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effectLst/>
                        </a:rPr>
                        <a:t>Financier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(6,865.56 €)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2,294.13 €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(63.45 €)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5,200.89 €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(4,591.35 €)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1,342.31 €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67150292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Trésorerie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1,355.95 €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39,397.13 €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32,088.82 €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30,022.18 €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27,463.81 €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56,546.82 €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507186555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Dettes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47,467.23 €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35,680.34 €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34,619.37 €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24,913.65 €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37,414.59 €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37,738.21 €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228458996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Créances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23,879.86 €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9,241.78 €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8,403.86 €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7,793.44 €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9,683.00 €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16,595.50 €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582445822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Plus(moins)-value sur le portefeuille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(24,959.39 €)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27,348.77 €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3,237.04 €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26,178.85 €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(13,588.19 €)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6,723.03 €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739243257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Groupement rentrée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145,003.64 €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149,266.05 €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120,269.61 €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147,853.20 €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129,624.73 €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116,766.82 €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85117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Cotisation membres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77,875.75 €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73,540.23 €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69,929.25 €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71,539.75 €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73,175.35 €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71,954.55 €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470329553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Sponsoring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90,160.00 €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69,574.47 €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50,750.41 €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65,266.41 €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53,671.69 €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18,861.92 €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304001333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Events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(9,620.52 €)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(9,702.50 €)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(1,114.72 €)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2,155.79 €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938.24 €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4,350.31 €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4107844518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i="1" u="none" strike="noStrike" dirty="0">
                          <a:effectLst/>
                        </a:rPr>
                        <a:t>-- revenus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30,997.75 €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25,139.00 €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15,800.38 €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>
                          <a:effectLst/>
                        </a:rPr>
                        <a:t>32,585.57 € 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>
                          <a:effectLst/>
                        </a:rPr>
                        <a:t>21,767.75 € 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>
                          <a:effectLst/>
                        </a:rPr>
                        <a:t>17,896.50 € 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524273689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i="1" u="none" strike="noStrike">
                          <a:effectLst/>
                        </a:rPr>
                        <a:t>-- frais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40,618.27 €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>
                          <a:effectLst/>
                        </a:rPr>
                        <a:t>34,841.50 € 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>
                          <a:effectLst/>
                        </a:rPr>
                        <a:t>16,915.10 € 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30,429.78 €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20,829.51 €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13,546.19 €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64073173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Fonds et dons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0.00 €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15,160.00 €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333.95 €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3,960.38 €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293.11 €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4,591.46 €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852887545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Divers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1,596.61 €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693.85 €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370.72 €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4,930.87 €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1,546.34 €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17,008.58 €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113811908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(Event 150 ans)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(15,008.20 €)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758836197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Groupement frais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154,332.30 €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132,546.47 €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128,269.05 €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130,674.38 €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146,288.49 €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135,844.89 €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820067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de personnel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94,133.31 €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88,328.38 €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87,995.98 €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87,450.18 €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87,592.14 €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78,325.14 €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221945179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généraux et administratif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19,313.12 €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16,326.22 €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12,740.70 €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13,297.65 €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12,365.84 €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9,323.34 €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745585635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Loyer et charges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2,007.85 €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1,915.73 €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1,887.99 €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2,507.00 €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1,510.72 €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5,239.75 €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121244307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informatiques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13.64 €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13.26 €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13.64 €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4,231.58 €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3,999.06 €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399151805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sponsoring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5,674.81 €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120.22 €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6,191.98 €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3,686.96 €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29886862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Cotisations (FABI, UCL, appel, etc.)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2,139.24 €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5,736.45 €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10,925.40 €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5,378.84 €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20,588.44 €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22,777.28 €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51734551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Polytech Louvain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29,676.02 €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17,537.11 €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14,071.27 €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12,366.26 €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13,199.75 €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14,031.77 €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540870795"/>
                  </a:ext>
                </a:extLst>
              </a:tr>
              <a:tr h="178254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Divers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1,374.31 €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2,689.32 €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527.49 €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3,468.83 €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3,113.06 €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2,148.55 €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621024814"/>
                  </a:ext>
                </a:extLst>
              </a:tr>
            </a:tbl>
          </a:graphicData>
        </a:graphic>
      </p:graphicFrame>
      <p:sp>
        <p:nvSpPr>
          <p:cNvPr id="514" name="Google Shape;514;p26"/>
          <p:cNvSpPr/>
          <p:nvPr/>
        </p:nvSpPr>
        <p:spPr>
          <a:xfrm>
            <a:off x="4902222" y="2813320"/>
            <a:ext cx="2246243" cy="587237"/>
          </a:xfrm>
          <a:prstGeom prst="wedgeRoundRectCallout">
            <a:avLst>
              <a:gd name="adj1" fmla="val -82436"/>
              <a:gd name="adj2" fmla="val -46762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Léger déficit sur 2022 (1.186,02 € hors 150 ans)</a:t>
            </a:r>
            <a:endParaRPr dirty="0"/>
          </a:p>
        </p:txBody>
      </p:sp>
      <p:sp>
        <p:nvSpPr>
          <p:cNvPr id="3" name="Google Shape;515;p26">
            <a:extLst>
              <a:ext uri="{FF2B5EF4-FFF2-40B4-BE49-F238E27FC236}">
                <a16:creationId xmlns:a16="http://schemas.microsoft.com/office/drawing/2014/main" id="{CAE087A9-EE59-EFDA-C2C7-FB597B701561}"/>
              </a:ext>
            </a:extLst>
          </p:cNvPr>
          <p:cNvSpPr/>
          <p:nvPr/>
        </p:nvSpPr>
        <p:spPr>
          <a:xfrm>
            <a:off x="1147154" y="2851420"/>
            <a:ext cx="2246243" cy="587237"/>
          </a:xfrm>
          <a:prstGeom prst="wedgeRoundRectCallout">
            <a:avLst>
              <a:gd name="adj1" fmla="val 49472"/>
              <a:gd name="adj2" fmla="val 9888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Très mauvaise </a:t>
            </a:r>
            <a:r>
              <a:rPr lang="fr-FR" sz="1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année avec moins-value des fonds</a:t>
            </a:r>
            <a:endParaRPr dirty="0"/>
          </a:p>
        </p:txBody>
      </p:sp>
      <p:sp>
        <p:nvSpPr>
          <p:cNvPr id="4" name="Google Shape;519;p26">
            <a:extLst>
              <a:ext uri="{FF2B5EF4-FFF2-40B4-BE49-F238E27FC236}">
                <a16:creationId xmlns:a16="http://schemas.microsoft.com/office/drawing/2014/main" id="{C9F96CE5-B409-58BE-5221-A1996718219D}"/>
              </a:ext>
            </a:extLst>
          </p:cNvPr>
          <p:cNvSpPr/>
          <p:nvPr/>
        </p:nvSpPr>
        <p:spPr>
          <a:xfrm>
            <a:off x="434102" y="3914252"/>
            <a:ext cx="2468710" cy="587238"/>
          </a:xfrm>
          <a:prstGeom prst="wedgeRoundRectCallout">
            <a:avLst>
              <a:gd name="adj1" fmla="val 62220"/>
              <a:gd name="adj2" fmla="val -49356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Rentrée stabilisée, on atteint le plafond de notre modèle</a:t>
            </a:r>
            <a:endParaRPr dirty="0"/>
          </a:p>
        </p:txBody>
      </p:sp>
      <p:sp>
        <p:nvSpPr>
          <p:cNvPr id="5" name="Google Shape;519;p26">
            <a:extLst>
              <a:ext uri="{FF2B5EF4-FFF2-40B4-BE49-F238E27FC236}">
                <a16:creationId xmlns:a16="http://schemas.microsoft.com/office/drawing/2014/main" id="{B3CF8DCB-61A3-4033-000F-085467603EA9}"/>
              </a:ext>
            </a:extLst>
          </p:cNvPr>
          <p:cNvSpPr/>
          <p:nvPr/>
        </p:nvSpPr>
        <p:spPr>
          <a:xfrm>
            <a:off x="4747931" y="4309915"/>
            <a:ext cx="2468710" cy="587238"/>
          </a:xfrm>
          <a:prstGeom prst="wedgeRoundRectCallout">
            <a:avLst>
              <a:gd name="adj1" fmla="val -73592"/>
              <a:gd name="adj2" fmla="val -27729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Difficulté à auto-financer les dépenses des évènements</a:t>
            </a:r>
            <a:endParaRPr dirty="0"/>
          </a:p>
        </p:txBody>
      </p:sp>
      <p:sp>
        <p:nvSpPr>
          <p:cNvPr id="6" name="Google Shape;518;p26">
            <a:extLst>
              <a:ext uri="{FF2B5EF4-FFF2-40B4-BE49-F238E27FC236}">
                <a16:creationId xmlns:a16="http://schemas.microsoft.com/office/drawing/2014/main" id="{4D678625-4188-1DA0-A4EE-9A2C343F74FA}"/>
              </a:ext>
            </a:extLst>
          </p:cNvPr>
          <p:cNvSpPr/>
          <p:nvPr/>
        </p:nvSpPr>
        <p:spPr>
          <a:xfrm>
            <a:off x="609600" y="5469727"/>
            <a:ext cx="2204910" cy="587238"/>
          </a:xfrm>
          <a:prstGeom prst="wedgeRoundRectCallout">
            <a:avLst>
              <a:gd name="adj1" fmla="val 75447"/>
              <a:gd name="adj2" fmla="val -50033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4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Augmentation des dépenses due à l’inflation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7"/>
          <p:cNvSpPr txBox="1"/>
          <p:nvPr/>
        </p:nvSpPr>
        <p:spPr>
          <a:xfrm>
            <a:off x="555136" y="1830256"/>
            <a:ext cx="8147480" cy="338514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Excellent bilan financier pour les 150 ans, </a:t>
            </a:r>
            <a:r>
              <a:rPr lang="fr-FR" sz="1600" b="1" dirty="0" err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presque’auto</a:t>
            </a:r>
            <a:r>
              <a:rPr lang="fr-FR" sz="1600" b="1" dirty="0">
                <a:solidFill>
                  <a:srgbClr val="1E4E79"/>
                </a:solidFill>
              </a:rPr>
              <a:t>-financés</a:t>
            </a:r>
            <a:endParaRPr dirty="0"/>
          </a:p>
        </p:txBody>
      </p:sp>
      <p:pic>
        <p:nvPicPr>
          <p:cNvPr id="534" name="Google Shape;5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1" y="11845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7"/>
          <p:cNvSpPr txBox="1"/>
          <p:nvPr/>
        </p:nvSpPr>
        <p:spPr>
          <a:xfrm>
            <a:off x="2594066" y="569909"/>
            <a:ext cx="41652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Focus 150 ans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65C3B16-A7B0-FFC2-FD12-2EC2DDB72F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750586"/>
              </p:ext>
            </p:extLst>
          </p:nvPr>
        </p:nvGraphicFramePr>
        <p:xfrm>
          <a:off x="2594066" y="3828882"/>
          <a:ext cx="5021857" cy="2265588"/>
        </p:xfrm>
        <a:graphic>
          <a:graphicData uri="http://schemas.openxmlformats.org/drawingml/2006/table">
            <a:tbl>
              <a:tblPr>
                <a:tableStyleId>{544DF97E-5349-47F5-BD90-74DAD7FFE8F3}</a:tableStyleId>
              </a:tblPr>
              <a:tblGrid>
                <a:gridCol w="3617439">
                  <a:extLst>
                    <a:ext uri="{9D8B030D-6E8A-4147-A177-3AD203B41FA5}">
                      <a16:colId xmlns:a16="http://schemas.microsoft.com/office/drawing/2014/main" val="3491480177"/>
                    </a:ext>
                  </a:extLst>
                </a:gridCol>
                <a:gridCol w="1404418">
                  <a:extLst>
                    <a:ext uri="{9D8B030D-6E8A-4147-A177-3AD203B41FA5}">
                      <a16:colId xmlns:a16="http://schemas.microsoft.com/office/drawing/2014/main" val="3522545359"/>
                    </a:ext>
                  </a:extLst>
                </a:gridCol>
              </a:tblGrid>
              <a:tr h="247669"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150 ans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253621"/>
                  </a:ext>
                </a:extLst>
              </a:tr>
              <a:tr h="247669"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31-déc.-22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351081"/>
                  </a:ext>
                </a:extLst>
              </a:tr>
              <a:tr h="247669"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Groupement rentrée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118,881.55 € 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295565"/>
                  </a:ext>
                </a:extLst>
              </a:tr>
              <a:tr h="247669"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Dons / Sponsoring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600" u="none" strike="noStrike" dirty="0">
                          <a:effectLst/>
                        </a:rPr>
                        <a:t>45,995.55 € 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825882108"/>
                  </a:ext>
                </a:extLst>
              </a:tr>
              <a:tr h="247669"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Events (revenus)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600" i="0" u="none" strike="noStrike" dirty="0">
                          <a:effectLst/>
                        </a:rPr>
                        <a:t>57,886.00 € 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703702492"/>
                  </a:ext>
                </a:extLst>
              </a:tr>
              <a:tr h="247669"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i="0" u="none" strike="noStrike" dirty="0">
                          <a:effectLst/>
                        </a:rPr>
                        <a:t>Prélèvement fonds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600" i="0" u="none" strike="noStrike" dirty="0">
                          <a:effectLst/>
                        </a:rPr>
                        <a:t>15,000.00 € 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640227566"/>
                  </a:ext>
                </a:extLst>
              </a:tr>
              <a:tr h="247669"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Groupement frais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6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118,889.75 € </a:t>
                      </a:r>
                      <a:endParaRPr lang="fr-BE" sz="16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681856"/>
                  </a:ext>
                </a:extLst>
              </a:tr>
              <a:tr h="247669"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Frais généraux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600" u="none" strike="noStrike" dirty="0">
                          <a:effectLst/>
                        </a:rPr>
                        <a:t>111,477.92 € 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663385451"/>
                  </a:ext>
                </a:extLst>
              </a:tr>
              <a:tr h="247669">
                <a:tc>
                  <a:txBody>
                    <a:bodyPr/>
                    <a:lstStyle/>
                    <a:p>
                      <a:pPr algn="l" fontAlgn="b"/>
                      <a:r>
                        <a:rPr lang="fr-BE" sz="1600" u="none" strike="noStrike" dirty="0">
                          <a:effectLst/>
                        </a:rPr>
                        <a:t>Frais exceptionnel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600" u="none" strike="noStrike" dirty="0">
                          <a:effectLst/>
                        </a:rPr>
                        <a:t>7,411.83 € </a:t>
                      </a:r>
                      <a:endParaRPr lang="fr-BE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408646121"/>
                  </a:ext>
                </a:extLst>
              </a:tr>
            </a:tbl>
          </a:graphicData>
        </a:graphic>
      </p:graphicFrame>
      <p:sp>
        <p:nvSpPr>
          <p:cNvPr id="8" name="Google Shape;544;p28">
            <a:extLst>
              <a:ext uri="{FF2B5EF4-FFF2-40B4-BE49-F238E27FC236}">
                <a16:creationId xmlns:a16="http://schemas.microsoft.com/office/drawing/2014/main" id="{5B4EA795-ECA2-4DE2-F321-A8EC9B0F6D69}"/>
              </a:ext>
            </a:extLst>
          </p:cNvPr>
          <p:cNvSpPr/>
          <p:nvPr/>
        </p:nvSpPr>
        <p:spPr>
          <a:xfrm>
            <a:off x="616228" y="2423224"/>
            <a:ext cx="852114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Evènement presque à l’équilibre grâce à un prélèvement de 15 k€ du fonds.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757070"/>
                </a:solidFill>
              </a:rPr>
              <a:t>Situation approximative (car pas de séparation en terme de mouvements TVA).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757070"/>
                </a:solidFill>
              </a:rPr>
              <a:t>Situation beaucoup plus positive qu’espérée et investissement à capitaliser</a:t>
            </a: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7"/>
          <p:cNvSpPr txBox="1"/>
          <p:nvPr/>
        </p:nvSpPr>
        <p:spPr>
          <a:xfrm>
            <a:off x="555136" y="1830256"/>
            <a:ext cx="8147480" cy="584775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Nous mettons tout en œuvre pour réaliser un budget en équilibre, votre contribution pour nous aider est bienvenue</a:t>
            </a:r>
            <a:endParaRPr/>
          </a:p>
        </p:txBody>
      </p:sp>
      <p:pic>
        <p:nvPicPr>
          <p:cNvPr id="534" name="Google Shape;53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1" y="11845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7"/>
          <p:cNvSpPr txBox="1"/>
          <p:nvPr/>
        </p:nvSpPr>
        <p:spPr>
          <a:xfrm>
            <a:off x="2773793" y="569909"/>
            <a:ext cx="416529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Budget 2023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26C61FA7-D036-46DA-A78F-AED68AC6C4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2375204"/>
              </p:ext>
            </p:extLst>
          </p:nvPr>
        </p:nvGraphicFramePr>
        <p:xfrm>
          <a:off x="1781904" y="2609682"/>
          <a:ext cx="6189791" cy="4480284"/>
        </p:xfrm>
        <a:graphic>
          <a:graphicData uri="http://schemas.openxmlformats.org/drawingml/2006/table">
            <a:tbl>
              <a:tblPr>
                <a:tableStyleId>{544DF97E-5349-47F5-BD90-74DAD7FFE8F3}</a:tableStyleId>
              </a:tblPr>
              <a:tblGrid>
                <a:gridCol w="2880285">
                  <a:extLst>
                    <a:ext uri="{9D8B030D-6E8A-4147-A177-3AD203B41FA5}">
                      <a16:colId xmlns:a16="http://schemas.microsoft.com/office/drawing/2014/main" val="3491480177"/>
                    </a:ext>
                  </a:extLst>
                </a:gridCol>
                <a:gridCol w="1118229">
                  <a:extLst>
                    <a:ext uri="{9D8B030D-6E8A-4147-A177-3AD203B41FA5}">
                      <a16:colId xmlns:a16="http://schemas.microsoft.com/office/drawing/2014/main" val="3522545359"/>
                    </a:ext>
                  </a:extLst>
                </a:gridCol>
                <a:gridCol w="1073048">
                  <a:extLst>
                    <a:ext uri="{9D8B030D-6E8A-4147-A177-3AD203B41FA5}">
                      <a16:colId xmlns:a16="http://schemas.microsoft.com/office/drawing/2014/main" val="454984568"/>
                    </a:ext>
                  </a:extLst>
                </a:gridCol>
                <a:gridCol w="1118229">
                  <a:extLst>
                    <a:ext uri="{9D8B030D-6E8A-4147-A177-3AD203B41FA5}">
                      <a16:colId xmlns:a16="http://schemas.microsoft.com/office/drawing/2014/main" val="4172891723"/>
                    </a:ext>
                  </a:extLst>
                </a:gridCol>
              </a:tblGrid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Budget 2023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Actuel 2023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solidFill>
                            <a:schemeClr val="bg1"/>
                          </a:solidFill>
                          <a:effectLst/>
                        </a:rPr>
                        <a:t>Réalisé 2022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253621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u="none" strike="noStrike">
                          <a:solidFill>
                            <a:schemeClr val="bg1"/>
                          </a:solidFill>
                          <a:effectLst/>
                        </a:rPr>
                        <a:t>31-mars-23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u="none" strike="noStrike">
                          <a:solidFill>
                            <a:schemeClr val="bg1"/>
                          </a:solidFill>
                          <a:effectLst/>
                        </a:rPr>
                        <a:t>31-mars-23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31-déc.-22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351081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solidFill>
                            <a:schemeClr val="bg1"/>
                          </a:solidFill>
                          <a:effectLst/>
                        </a:rPr>
                        <a:t>Cash et trésorerie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816049"/>
                  </a:ext>
                </a:extLst>
              </a:tr>
              <a:tr h="285169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P&amp;L (hors plus-value portefeuille / hors prélèvement de fonds)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37,829.59 €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(16,194.22 €)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650174743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Financier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(244.99 €)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(6,865.56 €)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250197782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Trésorerie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23,955.85 €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1,355.95 €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334537787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Dettes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38,299.39 €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47,467.23 €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460655199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Créances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14,564.77 €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23,879.86 €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09677368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Plus(moins)-value sur le portefeuille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28,469.93 €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(24,959.39 €)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522739329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Groupement rentrée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157,000.00 €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90,095.47 €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145,003.64 €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295565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effectLst/>
                        </a:rPr>
                        <a:t>Cotisation membres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70,000.00 €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65,256.25 €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77,875.75 €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4209267395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Sponsoring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90,000.00 €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18,600.00 €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90,160.00 €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825882108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Events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(5,000.00 €)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5,312.16 €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(9,620.52 €)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703702492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i="1" u="none" strike="noStrike" dirty="0">
                          <a:effectLst/>
                        </a:rPr>
                        <a:t>-- revenus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30,000.00 €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13,782.50 €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30,997.75 €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640227566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i="1" u="none" strike="noStrike">
                          <a:effectLst/>
                        </a:rPr>
                        <a:t>-- frais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>
                          <a:effectLst/>
                        </a:rPr>
                        <a:t>35,000.00 € 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>
                          <a:effectLst/>
                        </a:rPr>
                        <a:t>8,470.34 € </a:t>
                      </a:r>
                      <a:endParaRPr lang="fr-BE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i="1" u="none" strike="noStrike" dirty="0">
                          <a:effectLst/>
                        </a:rPr>
                        <a:t>40,618.27 € </a:t>
                      </a:r>
                      <a:endParaRPr lang="fr-BE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701419072"/>
                  </a:ext>
                </a:extLst>
              </a:tr>
              <a:tr h="83706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Fonds et dons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2000,00€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.00 €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2228739124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Divers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927.06 €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1,596.61 €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4035640400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(Event 150 ans)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(15,008.20 €)</a:t>
                      </a:r>
                      <a:endParaRPr lang="fr-BE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676530063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Groupement frais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155,000.00 €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52,020.89 €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154,332.30 € </a:t>
                      </a:r>
                      <a:endParaRPr lang="fr-BE" sz="10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681856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de personnel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100,000.00 €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24,134.72 €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94,133.31 €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663385451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généraux et administratif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20,000.00 €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6,333.53 €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19,313.12 €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408646121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Loyer et charges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2,700.00 €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2,007.85 €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517942837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informatiques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13.64 €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389619060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Frais sponsoring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5,000.00 €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5,674.81 €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3947153435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Cotisations (FABI, UCL, appel, etc.)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5,000.00 €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2,139.24 €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740525969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Polytech Louvain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20,000.00 €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21,414.94 €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29,676.02 €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4251547338"/>
                  </a:ext>
                </a:extLst>
              </a:tr>
              <a:tr h="155288">
                <a:tc>
                  <a:txBody>
                    <a:bodyPr/>
                    <a:lstStyle/>
                    <a:p>
                      <a:pPr algn="l" fontAlgn="b"/>
                      <a:r>
                        <a:rPr lang="fr-BE" sz="1000" u="none" strike="noStrike">
                          <a:effectLst/>
                        </a:rPr>
                        <a:t>Divers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2,200.00 €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>
                          <a:effectLst/>
                        </a:rPr>
                        <a:t>137.70 € </a:t>
                      </a:r>
                      <a:endParaRPr lang="fr-BE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BE" sz="1000" u="none" strike="noStrike" dirty="0">
                          <a:effectLst/>
                        </a:rPr>
                        <a:t>1,374.31 € </a:t>
                      </a:r>
                      <a:endParaRPr lang="fr-BE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892" marR="7892" marT="7892" marB="0" anchor="b"/>
                </a:tc>
                <a:extLst>
                  <a:ext uri="{0D108BD9-81ED-4DB2-BD59-A6C34878D82A}">
                    <a16:rowId xmlns:a16="http://schemas.microsoft.com/office/drawing/2014/main" val="1630555753"/>
                  </a:ext>
                </a:extLst>
              </a:tr>
            </a:tbl>
          </a:graphicData>
        </a:graphic>
      </p:graphicFrame>
      <p:sp>
        <p:nvSpPr>
          <p:cNvPr id="3" name="Google Shape;515;p26">
            <a:extLst>
              <a:ext uri="{FF2B5EF4-FFF2-40B4-BE49-F238E27FC236}">
                <a16:creationId xmlns:a16="http://schemas.microsoft.com/office/drawing/2014/main" id="{A7158AF9-9DA7-1A24-F12D-B7CA7A4F41F9}"/>
              </a:ext>
            </a:extLst>
          </p:cNvPr>
          <p:cNvSpPr/>
          <p:nvPr/>
        </p:nvSpPr>
        <p:spPr>
          <a:xfrm>
            <a:off x="2362227" y="5696220"/>
            <a:ext cx="2246243" cy="587237"/>
          </a:xfrm>
          <a:prstGeom prst="wedgeRoundRectCallout">
            <a:avLst>
              <a:gd name="adj1" fmla="val 68131"/>
              <a:gd name="adj2" fmla="val -2005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Prévision d’une augmentation de 4%</a:t>
            </a:r>
            <a:endParaRPr dirty="0"/>
          </a:p>
        </p:txBody>
      </p:sp>
      <p:sp>
        <p:nvSpPr>
          <p:cNvPr id="4" name="Google Shape;515;p26">
            <a:extLst>
              <a:ext uri="{FF2B5EF4-FFF2-40B4-BE49-F238E27FC236}">
                <a16:creationId xmlns:a16="http://schemas.microsoft.com/office/drawing/2014/main" id="{AFD3980B-2743-7E6E-0679-9D3296C172A4}"/>
              </a:ext>
            </a:extLst>
          </p:cNvPr>
          <p:cNvSpPr/>
          <p:nvPr/>
        </p:nvSpPr>
        <p:spPr>
          <a:xfrm>
            <a:off x="2430472" y="4424258"/>
            <a:ext cx="2246243" cy="587237"/>
          </a:xfrm>
          <a:prstGeom prst="wedgeRoundRectCallout">
            <a:avLst>
              <a:gd name="adj1" fmla="val 68131"/>
              <a:gd name="adj2" fmla="val -20058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On ne pourra pas aller chercher plus de 90.000 €</a:t>
            </a:r>
            <a:endParaRPr dirty="0"/>
          </a:p>
        </p:txBody>
      </p:sp>
      <p:sp>
        <p:nvSpPr>
          <p:cNvPr id="5" name="Google Shape;515;p26">
            <a:extLst>
              <a:ext uri="{FF2B5EF4-FFF2-40B4-BE49-F238E27FC236}">
                <a16:creationId xmlns:a16="http://schemas.microsoft.com/office/drawing/2014/main" id="{E14BA530-200F-6C89-F62B-793168307BFE}"/>
              </a:ext>
            </a:extLst>
          </p:cNvPr>
          <p:cNvSpPr/>
          <p:nvPr/>
        </p:nvSpPr>
        <p:spPr>
          <a:xfrm>
            <a:off x="6280951" y="5977138"/>
            <a:ext cx="2246243" cy="587237"/>
          </a:xfrm>
          <a:prstGeom prst="wedgeRoundRectCallout">
            <a:avLst>
              <a:gd name="adj1" fmla="val -69258"/>
              <a:gd name="adj2" fmla="val -924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Augmentation de notre loyer par l’</a:t>
            </a:r>
            <a:r>
              <a:rPr lang="fr-FR" dirty="0" err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UCLouvain</a:t>
            </a:r>
            <a:endParaRPr dirty="0"/>
          </a:p>
        </p:txBody>
      </p:sp>
      <p:sp>
        <p:nvSpPr>
          <p:cNvPr id="6" name="Google Shape;515;p26">
            <a:extLst>
              <a:ext uri="{FF2B5EF4-FFF2-40B4-BE49-F238E27FC236}">
                <a16:creationId xmlns:a16="http://schemas.microsoft.com/office/drawing/2014/main" id="{1FD01C19-BF68-8C8A-CC7A-BF6EFEF32C0A}"/>
              </a:ext>
            </a:extLst>
          </p:cNvPr>
          <p:cNvSpPr/>
          <p:nvPr/>
        </p:nvSpPr>
        <p:spPr>
          <a:xfrm>
            <a:off x="6200006" y="4556205"/>
            <a:ext cx="2246243" cy="587237"/>
          </a:xfrm>
          <a:prstGeom prst="wedgeRoundRectCallout">
            <a:avLst>
              <a:gd name="adj1" fmla="val -69258"/>
              <a:gd name="adj2" fmla="val -9245"/>
              <a:gd name="adj3" fmla="val 16667"/>
            </a:avLst>
          </a:prstGeom>
          <a:solidFill>
            <a:schemeClr val="lt1"/>
          </a:solidFill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Tentative de diminuer le delta pour les évènements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7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8"/>
          <p:cNvSpPr txBox="1">
            <a:spLocks noGrp="1"/>
          </p:cNvSpPr>
          <p:nvPr>
            <p:ph type="sldNum" idx="12"/>
          </p:nvPr>
        </p:nvSpPr>
        <p:spPr>
          <a:xfrm>
            <a:off x="6888480" y="6780107"/>
            <a:ext cx="2194560" cy="38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  <p:sp>
        <p:nvSpPr>
          <p:cNvPr id="544" name="Google Shape;544;p28"/>
          <p:cNvSpPr/>
          <p:nvPr/>
        </p:nvSpPr>
        <p:spPr>
          <a:xfrm>
            <a:off x="616228" y="2016824"/>
            <a:ext cx="8521144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En 2022, grosse moins-value d’un peu moins de 25.000 euros.</a:t>
            </a: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757070"/>
                </a:solidFill>
              </a:rPr>
              <a:t>La situation semble repartir positivement pour le moment (au 14 février 2023).</a:t>
            </a:r>
            <a:endParaRPr lang="fr-FR" sz="1800" dirty="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rgbClr val="757070"/>
                </a:solidFill>
              </a:rPr>
              <a:t>Et prélèvement de 20.000 euros prévu sur 2023 pour financer les 150 ans.</a:t>
            </a:r>
            <a:endParaRPr dirty="0"/>
          </a:p>
        </p:txBody>
      </p:sp>
      <p:pic>
        <p:nvPicPr>
          <p:cNvPr id="546" name="Google Shape;54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24792" y="143654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4591" y="11845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28"/>
          <p:cNvSpPr txBox="1"/>
          <p:nvPr/>
        </p:nvSpPr>
        <p:spPr>
          <a:xfrm>
            <a:off x="2723182" y="348329"/>
            <a:ext cx="416529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Gestion des fonds en bon père de famille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A104971E-4814-F64D-8783-30882EBB6A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1532645"/>
              </p:ext>
            </p:extLst>
          </p:nvPr>
        </p:nvGraphicFramePr>
        <p:xfrm>
          <a:off x="533964" y="3045450"/>
          <a:ext cx="8685672" cy="3901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29"/>
          <p:cNvSpPr txBox="1"/>
          <p:nvPr/>
        </p:nvSpPr>
        <p:spPr>
          <a:xfrm>
            <a:off x="1921121" y="2749610"/>
            <a:ext cx="6202017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4000"/>
              <a:buFont typeface="Calibri"/>
              <a:buNone/>
            </a:pPr>
            <a:r>
              <a:rPr lang="fr-FR" sz="4000" i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Décharge aux administrateurs et composition du CA</a:t>
            </a:r>
            <a:endParaRPr sz="4000" b="0" i="1" u="none" strike="noStrike" cap="none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6" name="Google Shape;55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29"/>
          <p:cNvSpPr txBox="1"/>
          <p:nvPr/>
        </p:nvSpPr>
        <p:spPr>
          <a:xfrm>
            <a:off x="3033358" y="541989"/>
            <a:ext cx="37203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2022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  <p:sp>
        <p:nvSpPr>
          <p:cNvPr id="566" name="Google Shape;566;p30"/>
          <p:cNvSpPr/>
          <p:nvPr/>
        </p:nvSpPr>
        <p:spPr>
          <a:xfrm>
            <a:off x="0" y="0"/>
            <a:ext cx="9753600" cy="7315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30"/>
          <p:cNvSpPr/>
          <p:nvPr/>
        </p:nvSpPr>
        <p:spPr>
          <a:xfrm>
            <a:off x="1066800" y="1848785"/>
            <a:ext cx="7769322" cy="5342410"/>
          </a:xfrm>
          <a:custGeom>
            <a:avLst/>
            <a:gdLst/>
            <a:ahLst/>
            <a:cxnLst/>
            <a:rect l="l" t="t" r="r" b="b"/>
            <a:pathLst>
              <a:path w="6159500" h="4235450" extrusionOk="0">
                <a:moveTo>
                  <a:pt x="6159500" y="4235450"/>
                </a:moveTo>
                <a:lnTo>
                  <a:pt x="0" y="3696970"/>
                </a:lnTo>
                <a:lnTo>
                  <a:pt x="0" y="0"/>
                </a:lnTo>
                <a:lnTo>
                  <a:pt x="6159500" y="53848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4542" b="-4541"/>
            </a:stretch>
          </a:blipFill>
          <a:ln>
            <a:noFill/>
          </a:ln>
        </p:spPr>
      </p:sp>
      <p:pic>
        <p:nvPicPr>
          <p:cNvPr id="568" name="Google Shape;568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30"/>
          <p:cNvSpPr txBox="1"/>
          <p:nvPr/>
        </p:nvSpPr>
        <p:spPr>
          <a:xfrm>
            <a:off x="2902226" y="332439"/>
            <a:ext cx="436327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Décharge aux administrateurs</a:t>
            </a:r>
            <a:endParaRPr sz="3600" b="0" i="0" u="none" strike="noStrike" cap="none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31"/>
          <p:cNvSpPr txBox="1"/>
          <p:nvPr/>
        </p:nvSpPr>
        <p:spPr>
          <a:xfrm>
            <a:off x="2757532" y="609437"/>
            <a:ext cx="436327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Candidats</a:t>
            </a:r>
            <a:endParaRPr sz="3600" b="0" i="0" u="none" strike="noStrike" cap="none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79" name="Google Shape;579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31" descr="VD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22716" y="1761573"/>
            <a:ext cx="2056212" cy="2913024"/>
          </a:xfrm>
          <a:prstGeom prst="rect">
            <a:avLst/>
          </a:prstGeom>
          <a:noFill/>
          <a:ln>
            <a:noFill/>
          </a:ln>
        </p:spPr>
      </p:pic>
      <p:sp>
        <p:nvSpPr>
          <p:cNvPr id="581" name="Google Shape;581;p31"/>
          <p:cNvSpPr txBox="1"/>
          <p:nvPr/>
        </p:nvSpPr>
        <p:spPr>
          <a:xfrm>
            <a:off x="1542476" y="4739773"/>
            <a:ext cx="2110598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Marc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VAN DEN NESTE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Ingénieur Civil Chimie &amp; Matériaux 1991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Candidat Administrateur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31"/>
          <p:cNvSpPr txBox="1"/>
          <p:nvPr/>
        </p:nvSpPr>
        <p:spPr>
          <a:xfrm>
            <a:off x="5550050" y="4674597"/>
            <a:ext cx="2261422" cy="1261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Margo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>
                <a:solidFill>
                  <a:srgbClr val="F47D70"/>
                </a:solidFill>
                <a:latin typeface="Arial"/>
                <a:ea typeface="Arial"/>
                <a:cs typeface="Arial"/>
                <a:sym typeface="Arial"/>
              </a:rPr>
              <a:t>HAUWAERT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Ingénieur Civil Electroméca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2020 – Doctorante EPL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Candidate Administratrice</a:t>
            </a:r>
            <a:endParaRPr sz="1200" b="1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3" name="Google Shape;583;p31" descr="image00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550050" y="1921002"/>
            <a:ext cx="2407369" cy="2613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"/>
          <p:cNvSpPr txBox="1"/>
          <p:nvPr/>
        </p:nvSpPr>
        <p:spPr>
          <a:xfrm>
            <a:off x="3120886" y="480698"/>
            <a:ext cx="35993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Ordre du Jour: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2022</a:t>
            </a:r>
            <a:endParaRPr sz="2400" b="1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86181E-7B52-04E0-20C8-BB2BBE9DF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476" y="2393395"/>
            <a:ext cx="2721219" cy="20447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F47387-3256-34A7-1A6B-74B5080F1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397" y="2393395"/>
            <a:ext cx="2756949" cy="2071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EF4671-00F0-A0A9-CE02-35DDE5714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158" y="2393395"/>
            <a:ext cx="2721219" cy="20393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F8A8C9-599E-F7BF-CA80-6498150633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8777" y="4833887"/>
            <a:ext cx="2488770" cy="18638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641FD0-F43B-1E3F-1783-4E5D78A57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8760" y="4833887"/>
            <a:ext cx="2488770" cy="186588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2B6317A-8E6B-E764-BA69-7BA1F2818998}"/>
              </a:ext>
            </a:extLst>
          </p:cNvPr>
          <p:cNvSpPr/>
          <p:nvPr/>
        </p:nvSpPr>
        <p:spPr>
          <a:xfrm>
            <a:off x="609600" y="2329544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97EBF9-205F-78C9-6F59-345050F65D85}"/>
              </a:ext>
            </a:extLst>
          </p:cNvPr>
          <p:cNvSpPr/>
          <p:nvPr/>
        </p:nvSpPr>
        <p:spPr>
          <a:xfrm>
            <a:off x="3617815" y="2345140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C29B8F-5B31-D35E-0304-653DDEB3336C}"/>
              </a:ext>
            </a:extLst>
          </p:cNvPr>
          <p:cNvSpPr/>
          <p:nvPr/>
        </p:nvSpPr>
        <p:spPr>
          <a:xfrm>
            <a:off x="6604259" y="2353502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60240C-719F-6C25-D1BE-6C649B58E463}"/>
              </a:ext>
            </a:extLst>
          </p:cNvPr>
          <p:cNvSpPr/>
          <p:nvPr/>
        </p:nvSpPr>
        <p:spPr>
          <a:xfrm>
            <a:off x="4940733" y="4666422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4646894-A9C0-6186-D837-013E9AD0F72C}"/>
              </a:ext>
            </a:extLst>
          </p:cNvPr>
          <p:cNvSpPr/>
          <p:nvPr/>
        </p:nvSpPr>
        <p:spPr>
          <a:xfrm>
            <a:off x="1911337" y="4666422"/>
            <a:ext cx="2889923" cy="21680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58535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9" name="Google Shape;58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221" y="9382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3378" y="93823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32"/>
          <p:cNvSpPr txBox="1"/>
          <p:nvPr/>
        </p:nvSpPr>
        <p:spPr>
          <a:xfrm>
            <a:off x="1258340" y="514499"/>
            <a:ext cx="75043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1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Le CONSEIL d’ADMINISTRATION 2022</a:t>
            </a:r>
            <a:endParaRPr sz="3600" b="1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1B57F4-6D57-4F6D-B6CE-E63B0159CD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887" b="8016"/>
          <a:stretch/>
        </p:blipFill>
        <p:spPr>
          <a:xfrm>
            <a:off x="403220" y="1511118"/>
            <a:ext cx="9214565" cy="4574337"/>
          </a:xfrm>
          <a:prstGeom prst="rect">
            <a:avLst/>
          </a:prstGeom>
        </p:spPr>
      </p:pic>
      <p:pic>
        <p:nvPicPr>
          <p:cNvPr id="36" name="Google Shape;615;p32">
            <a:extLst>
              <a:ext uri="{FF2B5EF4-FFF2-40B4-BE49-F238E27FC236}">
                <a16:creationId xmlns:a16="http://schemas.microsoft.com/office/drawing/2014/main" id="{478B8904-9C03-457E-BC57-36E64E13C11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35436" y="6155843"/>
            <a:ext cx="4136743" cy="99695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A59A2B-78F5-4478-88E0-9FF780F2E567}"/>
              </a:ext>
            </a:extLst>
          </p:cNvPr>
          <p:cNvSpPr/>
          <p:nvPr/>
        </p:nvSpPr>
        <p:spPr>
          <a:xfrm>
            <a:off x="269517" y="2057400"/>
            <a:ext cx="2125813" cy="1113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779835A-6C79-4A6A-BE41-20333931F89A}"/>
              </a:ext>
            </a:extLst>
          </p:cNvPr>
          <p:cNvSpPr txBox="1"/>
          <p:nvPr/>
        </p:nvSpPr>
        <p:spPr>
          <a:xfrm>
            <a:off x="755375" y="3706926"/>
            <a:ext cx="144117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</a:rPr>
              <a:t>Equipe Opérationnelle</a:t>
            </a:r>
            <a:endParaRPr lang="fr-B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221" y="9382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53378" y="93823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33"/>
          <p:cNvSpPr txBox="1"/>
          <p:nvPr/>
        </p:nvSpPr>
        <p:spPr>
          <a:xfrm>
            <a:off x="1258340" y="514499"/>
            <a:ext cx="752370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1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Le CONSEIL d’ADMINISTRATION 2023</a:t>
            </a:r>
            <a:endParaRPr sz="3600" b="1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9C40F9-61AD-4018-89AD-7E5DEAE7A7D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066" b="8016"/>
          <a:stretch/>
        </p:blipFill>
        <p:spPr>
          <a:xfrm>
            <a:off x="206659" y="1581506"/>
            <a:ext cx="9156382" cy="452230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34"/>
          <p:cNvSpPr txBox="1"/>
          <p:nvPr/>
        </p:nvSpPr>
        <p:spPr>
          <a:xfrm>
            <a:off x="1086042" y="1971817"/>
            <a:ext cx="7310801" cy="3238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M.</a:t>
            </a:r>
            <a:r>
              <a:rPr lang="fr-FR" sz="4000" b="1" dirty="0">
                <a:solidFill>
                  <a:srgbClr val="C55A11"/>
                </a:solidFill>
                <a:latin typeface="Arial"/>
                <a:ea typeface="Arial"/>
                <a:cs typeface="Arial"/>
                <a:sym typeface="Arial"/>
              </a:rPr>
              <a:t>E.</a:t>
            </a:r>
            <a:r>
              <a:rPr lang="fr-FR" sz="4000" b="1" dirty="0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R.</a:t>
            </a:r>
            <a:r>
              <a:rPr lang="fr-FR" sz="4000" b="1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C.</a:t>
            </a:r>
            <a:r>
              <a:rPr lang="fr-FR" sz="4000" b="1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I.</a:t>
            </a:r>
            <a:r>
              <a:rPr lang="fr-FR" sz="4000" dirty="0">
                <a:solidFill>
                  <a:srgbClr val="F8FBFD"/>
                </a:solidFill>
                <a:latin typeface="Arial Black"/>
                <a:ea typeface="Arial Black"/>
                <a:cs typeface="Arial Black"/>
                <a:sym typeface="Arial Black"/>
              </a:rPr>
              <a:t>  </a:t>
            </a:r>
            <a:endParaRPr dirty="0"/>
          </a:p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dirty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À nos Membres, nos Partenaires, notre Personnel, notre Conseil d’Administration </a:t>
            </a:r>
            <a:r>
              <a:rPr lang="fr-FR" sz="4000" dirty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endParaRPr dirty="0"/>
          </a:p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marL="0" marR="0" lvl="0" indent="0" algn="ctr" rtl="0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Au plaisir de vous revoir bientôt </a:t>
            </a:r>
            <a:r>
              <a:rPr lang="fr-FR" sz="4000" dirty="0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☺</a:t>
            </a:r>
            <a:endParaRPr sz="4000" dirty="0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664" name="Google Shape;664;p34"/>
          <p:cNvSpPr txBox="1"/>
          <p:nvPr/>
        </p:nvSpPr>
        <p:spPr>
          <a:xfrm>
            <a:off x="1340330" y="6254069"/>
            <a:ext cx="2834105" cy="577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669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u="sng" dirty="0">
                <a:solidFill>
                  <a:srgbClr val="F8FBFD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ouvain.be</a:t>
            </a:r>
            <a:endParaRPr sz="2800" dirty="0">
              <a:solidFill>
                <a:srgbClr val="DF602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6692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dirty="0">
                <a:solidFill>
                  <a:srgbClr val="DF6021"/>
                </a:solidFill>
                <a:latin typeface="Arial"/>
                <a:ea typeface="Arial"/>
                <a:cs typeface="Arial"/>
                <a:sym typeface="Arial"/>
              </a:rPr>
              <a:t>www.ailouvain.be</a:t>
            </a:r>
            <a:endParaRPr dirty="0"/>
          </a:p>
        </p:txBody>
      </p:sp>
      <p:pic>
        <p:nvPicPr>
          <p:cNvPr id="665" name="Google Shape;665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34"/>
          <p:cNvSpPr txBox="1"/>
          <p:nvPr/>
        </p:nvSpPr>
        <p:spPr>
          <a:xfrm>
            <a:off x="3033358" y="332439"/>
            <a:ext cx="3720378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Ordre du Jour: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2022</a:t>
            </a:r>
            <a:endParaRPr sz="3600" b="0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8" name="Google Shape;668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69452" y="6129484"/>
            <a:ext cx="3540569" cy="8532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35"/>
          <p:cNvSpPr txBox="1"/>
          <p:nvPr/>
        </p:nvSpPr>
        <p:spPr>
          <a:xfrm>
            <a:off x="2878464" y="609437"/>
            <a:ext cx="399667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3600"/>
              <a:buFont typeface="Calibri"/>
              <a:buNone/>
            </a:pPr>
            <a:r>
              <a:rPr lang="fr-FR" sz="3600" b="0" i="0" u="none" strike="noStrike" cap="none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Dialogue et échange</a:t>
            </a:r>
            <a:endParaRPr sz="3600" b="0" i="0" u="none" strike="noStrike" cap="none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7" name="Google Shape;677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258" y="2143194"/>
            <a:ext cx="5920033" cy="444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11361" y="3223967"/>
            <a:ext cx="2665552" cy="1772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3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9147" y="6115179"/>
            <a:ext cx="3219154" cy="775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36"/>
          <p:cNvSpPr txBox="1"/>
          <p:nvPr/>
        </p:nvSpPr>
        <p:spPr>
          <a:xfrm>
            <a:off x="3258406" y="440405"/>
            <a:ext cx="3236785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4400"/>
              <a:buFont typeface="Calibri"/>
              <a:buNone/>
            </a:pPr>
            <a:r>
              <a:rPr lang="fr-FR" sz="4400" b="1" i="0" u="none" strike="noStrike" cap="none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BIENVENUE !</a:t>
            </a:r>
            <a:endParaRPr sz="4400" b="1" i="0" u="none" strike="noStrike" cap="none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6" name="Google Shape;68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7887" y="1793621"/>
            <a:ext cx="9771487" cy="5081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38"/>
          <p:cNvSpPr txBox="1"/>
          <p:nvPr/>
        </p:nvSpPr>
        <p:spPr>
          <a:xfrm>
            <a:off x="3724080" y="385976"/>
            <a:ext cx="2305439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6D5B"/>
              </a:buClr>
              <a:buSzPts val="4400"/>
              <a:buFont typeface="Calibri"/>
              <a:buNone/>
            </a:pPr>
            <a:r>
              <a:rPr lang="fr-FR" sz="4400" b="1" i="0" u="none" strike="noStrike" cap="none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Au menu</a:t>
            </a:r>
            <a:endParaRPr sz="4400" b="1" i="0" u="none" strike="noStrike" cap="none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9" name="Google Shape;699;p38"/>
          <p:cNvSpPr txBox="1"/>
          <p:nvPr/>
        </p:nvSpPr>
        <p:spPr>
          <a:xfrm>
            <a:off x="919816" y="1318844"/>
            <a:ext cx="8186477" cy="5909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F47D70"/>
                </a:solidFill>
                <a:latin typeface="Calibri"/>
                <a:ea typeface="Calibri"/>
                <a:cs typeface="Calibri"/>
                <a:sym typeface="Calibri"/>
              </a:rPr>
              <a:t>18h15 : Accueil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47D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F47D70"/>
                </a:solidFill>
                <a:latin typeface="Calibri"/>
                <a:ea typeface="Calibri"/>
                <a:cs typeface="Calibri"/>
                <a:sym typeface="Calibri"/>
              </a:rPr>
              <a:t>18h30 : Conférence: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47D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Introduction par </a:t>
            </a:r>
            <a:r>
              <a:rPr lang="fr-FR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Laurence GUIOT,</a:t>
            </a:r>
            <a:r>
              <a:rPr lang="fr-FR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 Co-Présidente de l'AILouvain et Head of Engineering &amp; Maintenance GSK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fr-FR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fr-FR" sz="1800" dirty="0">
                <a:solidFill>
                  <a:schemeClr val="dk1"/>
                </a:solidFill>
                <a:latin typeface="Calibri"/>
                <a:cs typeface="Calibri"/>
              </a:rPr>
              <a:t>Les vaccins de GSK et le marché du vaccin - </a:t>
            </a:r>
            <a:r>
              <a:rPr lang="fr-FR" sz="1800" b="1" dirty="0">
                <a:solidFill>
                  <a:schemeClr val="dk1"/>
                </a:solidFill>
                <a:latin typeface="Calibri"/>
                <a:cs typeface="Calibri"/>
              </a:rPr>
              <a:t>Elisabeth Van Damme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BE" altLang="fr-FR" sz="18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BE" altLang="fr-FR" sz="1800" dirty="0">
                <a:solidFill>
                  <a:schemeClr val="dk1"/>
                </a:solidFill>
                <a:latin typeface="Calibri"/>
                <a:cs typeface="Calibri"/>
              </a:rPr>
              <a:t>Pipeline R&amp;D et le développement de Rixensart ​- </a:t>
            </a:r>
            <a:r>
              <a:rPr lang="fr-BE" altLang="fr-FR" sz="1800" b="1" dirty="0">
                <a:solidFill>
                  <a:schemeClr val="dk1"/>
                </a:solidFill>
                <a:latin typeface="Calibri"/>
                <a:cs typeface="Calibri"/>
              </a:rPr>
              <a:t>Sabine Leclercq​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FR" altLang="fr-FR" sz="18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altLang="fr-FR" sz="1800" dirty="0">
                <a:solidFill>
                  <a:schemeClr val="dk1"/>
                </a:solidFill>
                <a:latin typeface="Calibri"/>
                <a:cs typeface="Calibri"/>
              </a:rPr>
              <a:t>L’automation pilier de l’innovation</a:t>
            </a:r>
            <a:r>
              <a:rPr lang="fr-BE" altLang="fr-FR" sz="1800" dirty="0">
                <a:solidFill>
                  <a:schemeClr val="dk1"/>
                </a:solidFill>
                <a:latin typeface="Calibri"/>
                <a:cs typeface="Calibri"/>
              </a:rPr>
              <a:t>​ - </a:t>
            </a:r>
            <a:r>
              <a:rPr lang="fr-FR" altLang="fr-FR" sz="1800" b="1" dirty="0">
                <a:solidFill>
                  <a:schemeClr val="dk1"/>
                </a:solidFill>
                <a:latin typeface="Calibri"/>
                <a:cs typeface="Calibri"/>
              </a:rPr>
              <a:t>Etienne </a:t>
            </a:r>
            <a:r>
              <a:rPr lang="fr-FR" altLang="fr-FR" sz="1800" b="1" dirty="0" err="1">
                <a:solidFill>
                  <a:schemeClr val="dk1"/>
                </a:solidFill>
                <a:latin typeface="Calibri"/>
                <a:cs typeface="Calibri"/>
              </a:rPr>
              <a:t>Fockedey</a:t>
            </a:r>
            <a:endParaRPr lang="fr-FR" altLang="fr-FR" sz="1800" b="1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FR" altLang="fr-FR" sz="18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altLang="fr-FR" sz="1800" dirty="0">
                <a:solidFill>
                  <a:schemeClr val="dk1"/>
                </a:solidFill>
                <a:latin typeface="Calibri"/>
                <a:cs typeface="Calibri"/>
              </a:rPr>
              <a:t>Les lignes de remplissage du futur</a:t>
            </a:r>
            <a:r>
              <a:rPr lang="fr-BE" altLang="fr-FR" sz="1800" dirty="0">
                <a:solidFill>
                  <a:schemeClr val="dk1"/>
                </a:solidFill>
                <a:latin typeface="Calibri"/>
                <a:cs typeface="Calibri"/>
              </a:rPr>
              <a:t>​ - </a:t>
            </a:r>
            <a:r>
              <a:rPr lang="fr-FR" altLang="fr-FR" sz="1800" b="1" dirty="0">
                <a:solidFill>
                  <a:schemeClr val="dk1"/>
                </a:solidFill>
                <a:latin typeface="Calibri"/>
                <a:cs typeface="Calibri"/>
              </a:rPr>
              <a:t>Sandra </a:t>
            </a:r>
            <a:r>
              <a:rPr lang="fr-FR" altLang="fr-FR" sz="1800" b="1" dirty="0" err="1">
                <a:solidFill>
                  <a:schemeClr val="dk1"/>
                </a:solidFill>
                <a:latin typeface="Calibri"/>
                <a:cs typeface="Calibri"/>
              </a:rPr>
              <a:t>Carlino</a:t>
            </a:r>
            <a:r>
              <a:rPr lang="fr-FR" altLang="fr-FR" sz="1800" b="1" dirty="0">
                <a:solidFill>
                  <a:schemeClr val="dk1"/>
                </a:solidFill>
                <a:latin typeface="Calibri"/>
                <a:cs typeface="Calibri"/>
              </a:rPr>
              <a:t>/Philippe Brunot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fr-FR" altLang="fr-FR" sz="1800" dirty="0">
              <a:solidFill>
                <a:schemeClr val="dk1"/>
              </a:solidFill>
              <a:latin typeface="Calibri"/>
              <a:cs typeface="Calibri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altLang="fr-FR" sz="1800" dirty="0">
                <a:solidFill>
                  <a:schemeClr val="dk1"/>
                </a:solidFill>
                <a:latin typeface="Calibri"/>
                <a:cs typeface="Calibri"/>
              </a:rPr>
              <a:t>Nos engagements développement durable </a:t>
            </a:r>
            <a:r>
              <a:rPr lang="fr-BE" altLang="fr-FR" sz="1800" dirty="0">
                <a:solidFill>
                  <a:schemeClr val="dk1"/>
                </a:solidFill>
                <a:latin typeface="Calibri"/>
                <a:cs typeface="Calibri"/>
              </a:rPr>
              <a:t>​- </a:t>
            </a:r>
            <a:r>
              <a:rPr lang="fr-FR" altLang="fr-FR" sz="1800" b="1" dirty="0">
                <a:solidFill>
                  <a:schemeClr val="dk1"/>
                </a:solidFill>
                <a:latin typeface="Calibri"/>
                <a:cs typeface="Calibri"/>
              </a:rPr>
              <a:t>Pieter-Jan Deschamps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47D70"/>
                </a:solidFill>
                <a:latin typeface="Calibri"/>
                <a:cs typeface="Calibri"/>
                <a:sym typeface="Calibri"/>
              </a:rPr>
              <a:t>Questions &amp; </a:t>
            </a:r>
            <a:r>
              <a:rPr lang="en-US" sz="1800" b="1" dirty="0" err="1">
                <a:solidFill>
                  <a:srgbClr val="F47D70"/>
                </a:solidFill>
                <a:latin typeface="Calibri"/>
                <a:cs typeface="Calibri"/>
                <a:sym typeface="Calibri"/>
              </a:rPr>
              <a:t>Réponses</a:t>
            </a:r>
            <a:endParaRPr sz="1800" b="1" dirty="0">
              <a:solidFill>
                <a:srgbClr val="F47D70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dirty="0">
                <a:solidFill>
                  <a:srgbClr val="F47D70"/>
                </a:solidFill>
                <a:latin typeface="Calibri"/>
                <a:ea typeface="Calibri"/>
                <a:cs typeface="Calibri"/>
                <a:sym typeface="Calibri"/>
              </a:rPr>
              <a:t>20h00 : Cocktail dînatoire</a:t>
            </a:r>
            <a:endParaRPr sz="1800" dirty="0">
              <a:solidFill>
                <a:srgbClr val="F47D7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"/>
          <p:cNvSpPr txBox="1"/>
          <p:nvPr/>
        </p:nvSpPr>
        <p:spPr>
          <a:xfrm>
            <a:off x="1881365" y="3110949"/>
            <a:ext cx="620201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i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2022 : Nos réalisations, notre raison d’être</a:t>
            </a:r>
            <a:endParaRPr sz="4000" i="1">
              <a:solidFill>
                <a:srgbClr val="7570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"/>
          <p:cNvSpPr txBox="1"/>
          <p:nvPr/>
        </p:nvSpPr>
        <p:spPr>
          <a:xfrm>
            <a:off x="3182694" y="640235"/>
            <a:ext cx="359935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AG AILouvain 2022</a:t>
            </a:r>
            <a:endParaRPr sz="3200" dirty="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"/>
          <p:cNvSpPr txBox="1"/>
          <p:nvPr/>
        </p:nvSpPr>
        <p:spPr>
          <a:xfrm>
            <a:off x="3182694" y="393994"/>
            <a:ext cx="3599357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Les 150 ans du CI et de l’AILouvain</a:t>
            </a:r>
            <a:endParaRPr sz="32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D4536CF-8D76-4FF3-B936-D2177F8157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5653" y="2099888"/>
            <a:ext cx="6778487" cy="48213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4137" y="174228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2427" y="126305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6"/>
          <p:cNvSpPr txBox="1"/>
          <p:nvPr/>
        </p:nvSpPr>
        <p:spPr>
          <a:xfrm>
            <a:off x="2783855" y="379461"/>
            <a:ext cx="422854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Grande fête des 150 ans </a:t>
            </a:r>
            <a:r>
              <a:rPr lang="fr-FR" sz="320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Objectifs et Moyens</a:t>
            </a:r>
            <a:endParaRPr sz="180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1" name="Google Shape;22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7578" y="126306"/>
            <a:ext cx="1157535" cy="1725364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6"/>
          <p:cNvSpPr txBox="1"/>
          <p:nvPr/>
        </p:nvSpPr>
        <p:spPr>
          <a:xfrm>
            <a:off x="1118086" y="2104826"/>
            <a:ext cx="7381764" cy="4462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dirty="0">
                <a:solidFill>
                  <a:srgbClr val="1E4E79"/>
                </a:solidFill>
                <a:highlight>
                  <a:srgbClr val="F47D70"/>
                </a:highlight>
                <a:latin typeface="Calibri"/>
                <a:ea typeface="Calibri"/>
                <a:cs typeface="Calibri"/>
                <a:sym typeface="Calibri"/>
              </a:rPr>
              <a:t>OBJECTIFS au cœur de notre mission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1E4E79"/>
              </a:solidFill>
              <a:highlight>
                <a:srgbClr val="F47D7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Promouvoir la formation d’ingénieur et d’informaticien, ses évolutions, le projet de l’EPL pour les générations futures</a:t>
            </a:r>
            <a:endParaRPr dirty="0"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Partager l’engagement du CI, CCII, de l’</a:t>
            </a:r>
            <a:r>
              <a:rPr lang="fr-FR" sz="18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AILouvain</a:t>
            </a: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et de l’EPL, main dans la main, dans le développement technologique de demain</a:t>
            </a:r>
            <a:endParaRPr dirty="0"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Débattre sur le rôle de l’Ingénieur dans la transition</a:t>
            </a:r>
            <a:endParaRPr dirty="0"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Sensibiliser au problème du manque de compétences technologiques et susciter des vocations</a:t>
            </a:r>
            <a:endParaRPr dirty="0"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Valoriser les talents de nos </a:t>
            </a:r>
            <a:r>
              <a:rPr lang="fr-FR" sz="18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alumni</a:t>
            </a: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(concerts, expos, animation)</a:t>
            </a:r>
            <a:endParaRPr dirty="0"/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Créer du lien entre Alumni, étudiants, professeurs, </a:t>
            </a:r>
            <a:r>
              <a:rPr lang="fr-FR" sz="1800" dirty="0" err="1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etc</a:t>
            </a:r>
            <a:endParaRPr sz="1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300"/>
              </a:spcBef>
              <a:spcAft>
                <a:spcPts val="0"/>
              </a:spcAft>
              <a:buClr>
                <a:srgbClr val="1E4E79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Partager et avoir du FUN, tout simplement …. </a:t>
            </a:r>
            <a:endParaRPr dirty="0"/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rgbClr val="1E4E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6" descr="Coch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695" y="2822165"/>
            <a:ext cx="457145" cy="4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 descr="Coch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771" y="3364123"/>
            <a:ext cx="457145" cy="4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 descr="Coch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696" y="3946279"/>
            <a:ext cx="457145" cy="4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 descr="Coch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771" y="4259664"/>
            <a:ext cx="457145" cy="4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 descr="Coch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771" y="4836761"/>
            <a:ext cx="457145" cy="4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" descr="Coch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771" y="5141561"/>
            <a:ext cx="457145" cy="4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" descr="Coch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771" y="5463531"/>
            <a:ext cx="457145" cy="45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401558" y="6115178"/>
            <a:ext cx="4136743" cy="996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7"/>
          <p:cNvSpPr txBox="1"/>
          <p:nvPr/>
        </p:nvSpPr>
        <p:spPr>
          <a:xfrm>
            <a:off x="3154378" y="188761"/>
            <a:ext cx="359935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Les 150 ans du CI et de l’AILouvain –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Ce que l’on retient</a:t>
            </a:r>
            <a:endParaRPr sz="32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5952" y="5443018"/>
            <a:ext cx="299252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62305" y="5452228"/>
            <a:ext cx="2992528" cy="168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306" y="1903020"/>
            <a:ext cx="299274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2306" y="3677624"/>
            <a:ext cx="299252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67141" y="1903020"/>
            <a:ext cx="2992749" cy="168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67141" y="3677624"/>
            <a:ext cx="299252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22617" y="5427924"/>
            <a:ext cx="2547276" cy="169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39209" y="3677624"/>
            <a:ext cx="299274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439209" y="1903020"/>
            <a:ext cx="2992749" cy="168342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7"/>
          <p:cNvSpPr txBox="1"/>
          <p:nvPr/>
        </p:nvSpPr>
        <p:spPr>
          <a:xfrm>
            <a:off x="1280538" y="2509892"/>
            <a:ext cx="7347035" cy="3970277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Excellente collaboration entre AILouvain et le CI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Excellente collaboration avec La Ferme du </a:t>
            </a:r>
            <a:r>
              <a:rPr lang="fr-FR" sz="1800" dirty="0" err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Biéreau</a:t>
            </a:r>
            <a:endParaRPr sz="1800" dirty="0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Excellente collaboration avec l’agence de Communication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Excellente collaboration avec Françoise </a:t>
            </a:r>
            <a:r>
              <a:rPr lang="fr-FR" sz="1800" dirty="0" err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Hiraux</a:t>
            </a:r>
            <a:r>
              <a:rPr lang="fr-FR" sz="1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 (Historienne) pour l’élaboration de l’EXPO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Belle complicité avec l’EPL et l’</a:t>
            </a:r>
            <a:r>
              <a:rPr lang="fr-FR" sz="1800" dirty="0" err="1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UCLouvain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Grande fête sur 4 jours pour tous les goûts – on a réussi à rassembler: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b="0" i="0" u="none" strike="noStrike" cap="none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Les Alumni jeunes et moins jeunes , fêtards et moins fêtards, cotisants, non cotisants, membre AILouvain et Sympathisants du CI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b="0" i="0" u="none" strike="noStrike" cap="none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Les étudiants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b="0" i="0" u="none" strike="noStrike" cap="none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Les familles avec enfants</a:t>
            </a:r>
            <a:endParaRPr dirty="0"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b="0" i="0" u="none" strike="noStrike" cap="none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Le corps académique, actuel et émérite de l’EPL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1800"/>
              <a:buFont typeface="Calibri"/>
              <a:buChar char="-"/>
            </a:pPr>
            <a:r>
              <a:rPr lang="fr-FR" sz="1800" dirty="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Fête ambitieuse à gros budget. Principalement financée par les sponsors et les rentrées consommations et dons.</a:t>
            </a: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640" y="188761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53735" y="188761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8"/>
          <p:cNvSpPr txBox="1"/>
          <p:nvPr/>
        </p:nvSpPr>
        <p:spPr>
          <a:xfrm>
            <a:off x="3154378" y="188761"/>
            <a:ext cx="359935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Les 150 ans du CI et de l’AILouvain –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Ce que l’on retient</a:t>
            </a:r>
            <a:endParaRPr sz="3200">
              <a:solidFill>
                <a:srgbClr val="ED6D5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5952" y="5443018"/>
            <a:ext cx="299252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262305" y="5452228"/>
            <a:ext cx="2992528" cy="1683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306" y="1903020"/>
            <a:ext cx="299274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2306" y="3677624"/>
            <a:ext cx="299252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367141" y="1903020"/>
            <a:ext cx="2992749" cy="1683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67141" y="3677624"/>
            <a:ext cx="299252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22617" y="5427924"/>
            <a:ext cx="2547276" cy="1698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439209" y="3677624"/>
            <a:ext cx="2992749" cy="1683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439209" y="1903020"/>
            <a:ext cx="2992749" cy="1683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3052" y="1727382"/>
            <a:ext cx="6867491" cy="5493993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9"/>
          <p:cNvSpPr/>
          <p:nvPr/>
        </p:nvSpPr>
        <p:spPr>
          <a:xfrm>
            <a:off x="430504" y="2410529"/>
            <a:ext cx="8892591" cy="1706365"/>
          </a:xfrm>
          <a:prstGeom prst="rect">
            <a:avLst/>
          </a:prstGeom>
          <a:solidFill>
            <a:srgbClr val="F47D7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CRÉER DU LIEN dans notre réseau et bien au-delà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SUSCITER le partage d’expérience, l’entraide et LE DEBAT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1F3864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>
                <a:solidFill>
                  <a:srgbClr val="1F3864"/>
                </a:solidFill>
                <a:latin typeface="Montserrat"/>
                <a:ea typeface="Montserrat"/>
                <a:cs typeface="Montserrat"/>
                <a:sym typeface="Montserrat"/>
              </a:rPr>
              <a:t>AGIR ENSEMBLE pour la transition vers un monde durable</a:t>
            </a:r>
            <a:endParaRPr/>
          </a:p>
        </p:txBody>
      </p:sp>
      <p:pic>
        <p:nvPicPr>
          <p:cNvPr id="273" name="Google Shape;27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8246" y="93825"/>
            <a:ext cx="789718" cy="148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7591" y="132976"/>
            <a:ext cx="869001" cy="148768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9"/>
          <p:cNvSpPr txBox="1"/>
          <p:nvPr/>
        </p:nvSpPr>
        <p:spPr>
          <a:xfrm>
            <a:off x="2599109" y="461319"/>
            <a:ext cx="455537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2022: </a:t>
            </a:r>
            <a:r>
              <a:rPr lang="fr-FR" sz="24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GARDER </a:t>
            </a:r>
            <a:r>
              <a:rPr lang="fr-FR" sz="24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notre </a:t>
            </a:r>
            <a:r>
              <a:rPr lang="fr-FR" sz="2400" b="1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r>
              <a:rPr lang="fr-FR" sz="2400">
                <a:solidFill>
                  <a:srgbClr val="ED6D5B"/>
                </a:solidFill>
                <a:latin typeface="Calibri"/>
                <a:ea typeface="Calibri"/>
                <a:cs typeface="Calibri"/>
                <a:sym typeface="Calibri"/>
              </a:rPr>
              <a:t> en ligne de mire </a:t>
            </a:r>
            <a:endParaRPr/>
          </a:p>
        </p:txBody>
      </p:sp>
      <p:pic>
        <p:nvPicPr>
          <p:cNvPr id="276" name="Google Shape;27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30504" y="4906762"/>
            <a:ext cx="8892591" cy="2143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1622</TotalTime>
  <Words>2710</Words>
  <Application>Microsoft Office PowerPoint</Application>
  <PresentationFormat>Personnalisé</PresentationFormat>
  <Paragraphs>664</Paragraphs>
  <Slides>35</Slides>
  <Notes>35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Montserrat</vt:lpstr>
      <vt:lpstr>Montserrat Light</vt:lpstr>
      <vt:lpstr>Calibri</vt:lpstr>
      <vt:lpstr>Arial</vt:lpstr>
      <vt:lpstr>Wingdings</vt:lpstr>
      <vt:lpstr>Arial Black</vt:lpstr>
      <vt:lpstr>Avenir</vt:lpstr>
      <vt:lpstr>Thème Office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Seconde personne du secrétariat AILOUVAIN (Alumni EPL)</dc:creator>
  <cp:lastModifiedBy>Seconde personne du secrétariat AILOUVAIN (Alumni EPL)</cp:lastModifiedBy>
  <cp:revision>52</cp:revision>
  <dcterms:created xsi:type="dcterms:W3CDTF">2006-08-16T00:00:00Z</dcterms:created>
  <dcterms:modified xsi:type="dcterms:W3CDTF">2023-05-03T09:03:48Z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0x01010033F3634C537C2442AC394283DE14A224</vt:lpwstr>
  </property>
</Properties>
</file>